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15"/>
  </p:notesMasterIdLst>
  <p:handoutMasterIdLst>
    <p:handoutMasterId r:id="rId16"/>
  </p:handoutMasterIdLst>
  <p:sldIdLst>
    <p:sldId id="306" r:id="rId2"/>
    <p:sldId id="305" r:id="rId3"/>
    <p:sldId id="262" r:id="rId4"/>
    <p:sldId id="279" r:id="rId5"/>
    <p:sldId id="296" r:id="rId6"/>
    <p:sldId id="297" r:id="rId7"/>
    <p:sldId id="298" r:id="rId8"/>
    <p:sldId id="299" r:id="rId9"/>
    <p:sldId id="300" r:id="rId10"/>
    <p:sldId id="301" r:id="rId11"/>
    <p:sldId id="302" r:id="rId12"/>
    <p:sldId id="303" r:id="rId13"/>
    <p:sldId id="30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6" autoAdjust="0"/>
    <p:restoredTop sz="57143" autoAdjust="0"/>
  </p:normalViewPr>
  <p:slideViewPr>
    <p:cSldViewPr snapToGrid="0">
      <p:cViewPr varScale="1">
        <p:scale>
          <a:sx n="44" d="100"/>
          <a:sy n="44" d="100"/>
        </p:scale>
        <p:origin x="2130" y="54"/>
      </p:cViewPr>
      <p:guideLst>
        <p:guide orient="horz" pos="2160"/>
        <p:guide pos="3840"/>
      </p:guideLst>
    </p:cSldViewPr>
  </p:slid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04-05T14:00:24.544" idx="5">
    <p:pos x="33" y="-173"/>
    <p:text>i just need the text here thta says:
Interagency Gender-based Violence Case Management Training 
(i don't need the subtext or the 2017 box or the "first Edition)</p:tex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E66F9E-1BAA-8B44-AB6B-D10F0AE954DE}" type="doc">
      <dgm:prSet loTypeId="urn:microsoft.com/office/officeart/2005/8/layout/venn2" loCatId="" qsTypeId="urn:microsoft.com/office/officeart/2005/8/quickstyle/simple4" qsCatId="simple" csTypeId="urn:microsoft.com/office/officeart/2005/8/colors/colorful5" csCatId="colorful" phldr="1"/>
      <dgm:spPr/>
      <dgm:t>
        <a:bodyPr/>
        <a:lstStyle/>
        <a:p>
          <a:endParaRPr lang="en-US"/>
        </a:p>
      </dgm:t>
    </dgm:pt>
    <dgm:pt modelId="{E1D8DC60-A63F-7D4D-8A2B-5F6898275CEF}">
      <dgm:prSet phldrT="[Text]">
        <dgm:style>
          <a:lnRef idx="3">
            <a:schemeClr val="lt1"/>
          </a:lnRef>
          <a:fillRef idx="1">
            <a:schemeClr val="accent1"/>
          </a:fillRef>
          <a:effectRef idx="1">
            <a:schemeClr val="accent1"/>
          </a:effectRef>
          <a:fontRef idx="minor">
            <a:schemeClr val="lt1"/>
          </a:fontRef>
        </dgm:style>
      </dgm:prSet>
      <dgm:spPr/>
      <dgm:t>
        <a:bodyPr/>
        <a:lstStyle/>
        <a:p>
          <a:pPr rtl="1"/>
          <a:r>
            <a:rPr lang="ar-SA" b="1">
              <a:solidFill>
                <a:schemeClr val="tx1"/>
              </a:solidFill>
            </a:rPr>
            <a:t>المجتمع العام</a:t>
          </a:r>
          <a:endParaRPr lang="ar-SA" b="1" dirty="0">
            <a:solidFill>
              <a:schemeClr val="tx1"/>
            </a:solidFill>
          </a:endParaRPr>
        </a:p>
      </dgm:t>
    </dgm:pt>
    <dgm:pt modelId="{4F8DD201-C220-124A-A82A-302E9FA5EE5B}" type="parTrans" cxnId="{4DE79534-5A7D-5B4C-8DE4-2304484EFAFF}">
      <dgm:prSet/>
      <dgm:spPr/>
      <dgm:t>
        <a:bodyPr/>
        <a:lstStyle/>
        <a:p>
          <a:endParaRPr lang="en-US"/>
        </a:p>
      </dgm:t>
    </dgm:pt>
    <dgm:pt modelId="{CE7614E4-67DB-344A-8056-43CB06C4EA3C}" type="sibTrans" cxnId="{4DE79534-5A7D-5B4C-8DE4-2304484EFAFF}">
      <dgm:prSet/>
      <dgm:spPr/>
      <dgm:t>
        <a:bodyPr/>
        <a:lstStyle/>
        <a:p>
          <a:endParaRPr lang="en-US"/>
        </a:p>
      </dgm:t>
    </dgm:pt>
    <dgm:pt modelId="{FA389F56-C8E1-8442-92BB-34779A8F6990}">
      <dgm:prSet phldrT="[Text]">
        <dgm:style>
          <a:lnRef idx="1">
            <a:schemeClr val="accent1"/>
          </a:lnRef>
          <a:fillRef idx="2">
            <a:schemeClr val="accent1"/>
          </a:fillRef>
          <a:effectRef idx="1">
            <a:schemeClr val="accent1"/>
          </a:effectRef>
          <a:fontRef idx="minor">
            <a:schemeClr val="dk1"/>
          </a:fontRef>
        </dgm:style>
      </dgm:prSet>
      <dgm:spPr>
        <a:solidFill>
          <a:schemeClr val="accent1">
            <a:lumMod val="60000"/>
            <a:lumOff val="40000"/>
          </a:schemeClr>
        </a:solidFill>
      </dgm:spPr>
      <dgm:t>
        <a:bodyPr/>
        <a:lstStyle/>
        <a:p>
          <a:pPr rtl="1"/>
          <a:r>
            <a:rPr lang="ar-SA" b="1" dirty="0">
              <a:solidFill>
                <a:schemeClr val="tx1"/>
              </a:solidFill>
            </a:rPr>
            <a:t>المجتمع المحلي</a:t>
          </a:r>
        </a:p>
      </dgm:t>
    </dgm:pt>
    <dgm:pt modelId="{33250AE2-5212-8F49-8B5D-AA32DAFCF69F}" type="parTrans" cxnId="{15F44B7E-B640-5841-B6FB-3640D08F01D7}">
      <dgm:prSet/>
      <dgm:spPr/>
      <dgm:t>
        <a:bodyPr/>
        <a:lstStyle/>
        <a:p>
          <a:endParaRPr lang="en-US"/>
        </a:p>
      </dgm:t>
    </dgm:pt>
    <dgm:pt modelId="{48599D05-6494-6B47-9D0F-46B6F9EAFA05}" type="sibTrans" cxnId="{15F44B7E-B640-5841-B6FB-3640D08F01D7}">
      <dgm:prSet/>
      <dgm:spPr/>
      <dgm:t>
        <a:bodyPr/>
        <a:lstStyle/>
        <a:p>
          <a:endParaRPr lang="en-US"/>
        </a:p>
      </dgm:t>
    </dgm:pt>
    <dgm:pt modelId="{30E2D7F3-32DB-6240-8BED-925931C84A55}">
      <dgm:prSet phldrT="[Text]"/>
      <dgm:spPr>
        <a:solidFill>
          <a:schemeClr val="accent1">
            <a:lumMod val="40000"/>
            <a:lumOff val="60000"/>
          </a:schemeClr>
        </a:solidFill>
      </dgm:spPr>
      <dgm:t>
        <a:bodyPr/>
        <a:lstStyle/>
        <a:p>
          <a:pPr rtl="1"/>
          <a:r>
            <a:rPr lang="ar-SA" b="1">
              <a:solidFill>
                <a:schemeClr val="tx1"/>
              </a:solidFill>
            </a:rPr>
            <a:t>العلاقات</a:t>
          </a:r>
          <a:endParaRPr lang="ar-SA" b="1" dirty="0">
            <a:solidFill>
              <a:schemeClr val="tx1"/>
            </a:solidFill>
          </a:endParaRPr>
        </a:p>
      </dgm:t>
    </dgm:pt>
    <dgm:pt modelId="{74B0C767-B55D-2142-BAD4-87080E8019CD}" type="parTrans" cxnId="{B7B27B55-D978-0445-8B08-703BBB90C7E9}">
      <dgm:prSet/>
      <dgm:spPr/>
      <dgm:t>
        <a:bodyPr/>
        <a:lstStyle/>
        <a:p>
          <a:endParaRPr lang="en-US"/>
        </a:p>
      </dgm:t>
    </dgm:pt>
    <dgm:pt modelId="{5D7F9869-87B9-5348-BD37-477B210F0DD5}" type="sibTrans" cxnId="{B7B27B55-D978-0445-8B08-703BBB90C7E9}">
      <dgm:prSet/>
      <dgm:spPr/>
      <dgm:t>
        <a:bodyPr/>
        <a:lstStyle/>
        <a:p>
          <a:endParaRPr lang="en-US"/>
        </a:p>
      </dgm:t>
    </dgm:pt>
    <dgm:pt modelId="{A97CAC0B-C386-D042-B615-C91085BBC645}">
      <dgm:prSet phldrT="[Text]"/>
      <dgm:spPr>
        <a:solidFill>
          <a:schemeClr val="accent1">
            <a:lumMod val="20000"/>
            <a:lumOff val="80000"/>
          </a:schemeClr>
        </a:solidFill>
      </dgm:spPr>
      <dgm:t>
        <a:bodyPr/>
        <a:lstStyle/>
        <a:p>
          <a:pPr rtl="1"/>
          <a:r>
            <a:rPr lang="ar-SA" b="1" dirty="0">
              <a:solidFill>
                <a:schemeClr val="tx1"/>
              </a:solidFill>
            </a:rPr>
            <a:t>الفرد</a:t>
          </a:r>
        </a:p>
      </dgm:t>
    </dgm:pt>
    <dgm:pt modelId="{422AD187-AF66-C84B-93B1-C7D6FB0A85AA}" type="parTrans" cxnId="{D247C6D3-0C05-BF4D-AD9D-3C30C0BDB35C}">
      <dgm:prSet/>
      <dgm:spPr/>
      <dgm:t>
        <a:bodyPr/>
        <a:lstStyle/>
        <a:p>
          <a:endParaRPr lang="en-US"/>
        </a:p>
      </dgm:t>
    </dgm:pt>
    <dgm:pt modelId="{773E23AB-E7E4-EE46-ABFD-E1855896569A}" type="sibTrans" cxnId="{D247C6D3-0C05-BF4D-AD9D-3C30C0BDB35C}">
      <dgm:prSet/>
      <dgm:spPr/>
      <dgm:t>
        <a:bodyPr/>
        <a:lstStyle/>
        <a:p>
          <a:endParaRPr lang="en-US"/>
        </a:p>
      </dgm:t>
    </dgm:pt>
    <dgm:pt modelId="{86FD881C-8143-904B-89DD-D454DD5723D0}" type="pres">
      <dgm:prSet presAssocID="{B9E66F9E-1BAA-8B44-AB6B-D10F0AE954DE}" presName="Name0" presStyleCnt="0">
        <dgm:presLayoutVars>
          <dgm:chMax val="7"/>
          <dgm:resizeHandles val="exact"/>
        </dgm:presLayoutVars>
      </dgm:prSet>
      <dgm:spPr/>
    </dgm:pt>
    <dgm:pt modelId="{3882D481-9589-E547-987A-8257F4131EBA}" type="pres">
      <dgm:prSet presAssocID="{B9E66F9E-1BAA-8B44-AB6B-D10F0AE954DE}" presName="comp1" presStyleCnt="0"/>
      <dgm:spPr/>
    </dgm:pt>
    <dgm:pt modelId="{8B31D24F-57E9-F64F-B1D3-05E37092A772}" type="pres">
      <dgm:prSet presAssocID="{B9E66F9E-1BAA-8B44-AB6B-D10F0AE954DE}" presName="circle1" presStyleLbl="node1" presStyleIdx="0" presStyleCnt="4"/>
      <dgm:spPr/>
    </dgm:pt>
    <dgm:pt modelId="{254AC865-1204-DE4C-AEB8-514620AFFD96}" type="pres">
      <dgm:prSet presAssocID="{B9E66F9E-1BAA-8B44-AB6B-D10F0AE954DE}" presName="c1text" presStyleLbl="node1" presStyleIdx="0" presStyleCnt="4">
        <dgm:presLayoutVars>
          <dgm:bulletEnabled val="1"/>
        </dgm:presLayoutVars>
      </dgm:prSet>
      <dgm:spPr/>
    </dgm:pt>
    <dgm:pt modelId="{D72D19EB-3DB7-7F4B-A503-C61AF3A59224}" type="pres">
      <dgm:prSet presAssocID="{B9E66F9E-1BAA-8B44-AB6B-D10F0AE954DE}" presName="comp2" presStyleCnt="0"/>
      <dgm:spPr/>
    </dgm:pt>
    <dgm:pt modelId="{C30BACD3-625E-5F40-89D2-BDAA80AF4EA5}" type="pres">
      <dgm:prSet presAssocID="{B9E66F9E-1BAA-8B44-AB6B-D10F0AE954DE}" presName="circle2" presStyleLbl="node1" presStyleIdx="1" presStyleCnt="4"/>
      <dgm:spPr/>
    </dgm:pt>
    <dgm:pt modelId="{BA349AE6-60E8-B746-99AB-682AB2F90DDE}" type="pres">
      <dgm:prSet presAssocID="{B9E66F9E-1BAA-8B44-AB6B-D10F0AE954DE}" presName="c2text" presStyleLbl="node1" presStyleIdx="1" presStyleCnt="4">
        <dgm:presLayoutVars>
          <dgm:bulletEnabled val="1"/>
        </dgm:presLayoutVars>
      </dgm:prSet>
      <dgm:spPr/>
    </dgm:pt>
    <dgm:pt modelId="{D07178FC-9B3C-824B-9E74-733AB3385D71}" type="pres">
      <dgm:prSet presAssocID="{B9E66F9E-1BAA-8B44-AB6B-D10F0AE954DE}" presName="comp3" presStyleCnt="0"/>
      <dgm:spPr/>
    </dgm:pt>
    <dgm:pt modelId="{CC155089-DA87-F94D-B265-5B0CD8FC135A}" type="pres">
      <dgm:prSet presAssocID="{B9E66F9E-1BAA-8B44-AB6B-D10F0AE954DE}" presName="circle3" presStyleLbl="node1" presStyleIdx="2" presStyleCnt="4"/>
      <dgm:spPr/>
    </dgm:pt>
    <dgm:pt modelId="{0C0E1526-4D65-784D-B765-6548D8359168}" type="pres">
      <dgm:prSet presAssocID="{B9E66F9E-1BAA-8B44-AB6B-D10F0AE954DE}" presName="c3text" presStyleLbl="node1" presStyleIdx="2" presStyleCnt="4">
        <dgm:presLayoutVars>
          <dgm:bulletEnabled val="1"/>
        </dgm:presLayoutVars>
      </dgm:prSet>
      <dgm:spPr/>
    </dgm:pt>
    <dgm:pt modelId="{47935845-8FCE-844D-AFCE-0447287C0ADA}" type="pres">
      <dgm:prSet presAssocID="{B9E66F9E-1BAA-8B44-AB6B-D10F0AE954DE}" presName="comp4" presStyleCnt="0"/>
      <dgm:spPr/>
    </dgm:pt>
    <dgm:pt modelId="{8B5A7C01-E00B-B744-872C-C08BDB987DBC}" type="pres">
      <dgm:prSet presAssocID="{B9E66F9E-1BAA-8B44-AB6B-D10F0AE954DE}" presName="circle4" presStyleLbl="node1" presStyleIdx="3" presStyleCnt="4"/>
      <dgm:spPr/>
    </dgm:pt>
    <dgm:pt modelId="{E386725B-ED48-6945-8242-0A0512A689D0}" type="pres">
      <dgm:prSet presAssocID="{B9E66F9E-1BAA-8B44-AB6B-D10F0AE954DE}" presName="c4text" presStyleLbl="node1" presStyleIdx="3" presStyleCnt="4">
        <dgm:presLayoutVars>
          <dgm:bulletEnabled val="1"/>
        </dgm:presLayoutVars>
      </dgm:prSet>
      <dgm:spPr/>
    </dgm:pt>
  </dgm:ptLst>
  <dgm:cxnLst>
    <dgm:cxn modelId="{4DE79534-5A7D-5B4C-8DE4-2304484EFAFF}" srcId="{B9E66F9E-1BAA-8B44-AB6B-D10F0AE954DE}" destId="{E1D8DC60-A63F-7D4D-8A2B-5F6898275CEF}" srcOrd="0" destOrd="0" parTransId="{4F8DD201-C220-124A-A82A-302E9FA5EE5B}" sibTransId="{CE7614E4-67DB-344A-8056-43CB06C4EA3C}"/>
    <dgm:cxn modelId="{7A28085C-2D01-DC4B-B7CC-767ADA5B4453}" type="presOf" srcId="{E1D8DC60-A63F-7D4D-8A2B-5F6898275CEF}" destId="{254AC865-1204-DE4C-AEB8-514620AFFD96}" srcOrd="1" destOrd="0" presId="urn:microsoft.com/office/officeart/2005/8/layout/venn2"/>
    <dgm:cxn modelId="{34F45A61-9DEB-FC4C-ADAC-909D8768A146}" type="presOf" srcId="{FA389F56-C8E1-8442-92BB-34779A8F6990}" destId="{C30BACD3-625E-5F40-89D2-BDAA80AF4EA5}" srcOrd="0" destOrd="0" presId="urn:microsoft.com/office/officeart/2005/8/layout/venn2"/>
    <dgm:cxn modelId="{6BC2464A-2A0B-F54F-AE8A-396AAFDC5BCD}" type="presOf" srcId="{A97CAC0B-C386-D042-B615-C91085BBC645}" destId="{8B5A7C01-E00B-B744-872C-C08BDB987DBC}" srcOrd="0" destOrd="0" presId="urn:microsoft.com/office/officeart/2005/8/layout/venn2"/>
    <dgm:cxn modelId="{7CFB4370-D426-A54B-A79D-6FD05AD11A55}" type="presOf" srcId="{A97CAC0B-C386-D042-B615-C91085BBC645}" destId="{E386725B-ED48-6945-8242-0A0512A689D0}" srcOrd="1" destOrd="0" presId="urn:microsoft.com/office/officeart/2005/8/layout/venn2"/>
    <dgm:cxn modelId="{B7B27B55-D978-0445-8B08-703BBB90C7E9}" srcId="{B9E66F9E-1BAA-8B44-AB6B-D10F0AE954DE}" destId="{30E2D7F3-32DB-6240-8BED-925931C84A55}" srcOrd="2" destOrd="0" parTransId="{74B0C767-B55D-2142-BAD4-87080E8019CD}" sibTransId="{5D7F9869-87B9-5348-BD37-477B210F0DD5}"/>
    <dgm:cxn modelId="{8E8F1B7A-C68C-0B42-94F3-E2DE0C991FE6}" type="presOf" srcId="{30E2D7F3-32DB-6240-8BED-925931C84A55}" destId="{CC155089-DA87-F94D-B265-5B0CD8FC135A}" srcOrd="0" destOrd="0" presId="urn:microsoft.com/office/officeart/2005/8/layout/venn2"/>
    <dgm:cxn modelId="{15F44B7E-B640-5841-B6FB-3640D08F01D7}" srcId="{B9E66F9E-1BAA-8B44-AB6B-D10F0AE954DE}" destId="{FA389F56-C8E1-8442-92BB-34779A8F6990}" srcOrd="1" destOrd="0" parTransId="{33250AE2-5212-8F49-8B5D-AA32DAFCF69F}" sibTransId="{48599D05-6494-6B47-9D0F-46B6F9EAFA05}"/>
    <dgm:cxn modelId="{2D681C82-E74B-F340-8A8E-1200DEF69040}" type="presOf" srcId="{30E2D7F3-32DB-6240-8BED-925931C84A55}" destId="{0C0E1526-4D65-784D-B765-6548D8359168}" srcOrd="1" destOrd="0" presId="urn:microsoft.com/office/officeart/2005/8/layout/venn2"/>
    <dgm:cxn modelId="{CF8A73AA-B7CD-3948-8FD1-2E10CADE0417}" type="presOf" srcId="{B9E66F9E-1BAA-8B44-AB6B-D10F0AE954DE}" destId="{86FD881C-8143-904B-89DD-D454DD5723D0}" srcOrd="0" destOrd="0" presId="urn:microsoft.com/office/officeart/2005/8/layout/venn2"/>
    <dgm:cxn modelId="{075842CE-295C-4249-B18F-8BA2BD5C6B02}" type="presOf" srcId="{E1D8DC60-A63F-7D4D-8A2B-5F6898275CEF}" destId="{8B31D24F-57E9-F64F-B1D3-05E37092A772}" srcOrd="0" destOrd="0" presId="urn:microsoft.com/office/officeart/2005/8/layout/venn2"/>
    <dgm:cxn modelId="{D247C6D3-0C05-BF4D-AD9D-3C30C0BDB35C}" srcId="{B9E66F9E-1BAA-8B44-AB6B-D10F0AE954DE}" destId="{A97CAC0B-C386-D042-B615-C91085BBC645}" srcOrd="3" destOrd="0" parTransId="{422AD187-AF66-C84B-93B1-C7D6FB0A85AA}" sibTransId="{773E23AB-E7E4-EE46-ABFD-E1855896569A}"/>
    <dgm:cxn modelId="{D91067E6-3F94-E242-934E-14B45DA03409}" type="presOf" srcId="{FA389F56-C8E1-8442-92BB-34779A8F6990}" destId="{BA349AE6-60E8-B746-99AB-682AB2F90DDE}" srcOrd="1" destOrd="0" presId="urn:microsoft.com/office/officeart/2005/8/layout/venn2"/>
    <dgm:cxn modelId="{A6CFF9D1-CD02-9D4C-A30F-646A6E4C3884}" type="presParOf" srcId="{86FD881C-8143-904B-89DD-D454DD5723D0}" destId="{3882D481-9589-E547-987A-8257F4131EBA}" srcOrd="0" destOrd="0" presId="urn:microsoft.com/office/officeart/2005/8/layout/venn2"/>
    <dgm:cxn modelId="{709D1339-E1C0-6445-BB21-1BCA969BF34A}" type="presParOf" srcId="{3882D481-9589-E547-987A-8257F4131EBA}" destId="{8B31D24F-57E9-F64F-B1D3-05E37092A772}" srcOrd="0" destOrd="0" presId="urn:microsoft.com/office/officeart/2005/8/layout/venn2"/>
    <dgm:cxn modelId="{D4FE1786-9016-C546-A5EB-DF6BA241EDAA}" type="presParOf" srcId="{3882D481-9589-E547-987A-8257F4131EBA}" destId="{254AC865-1204-DE4C-AEB8-514620AFFD96}" srcOrd="1" destOrd="0" presId="urn:microsoft.com/office/officeart/2005/8/layout/venn2"/>
    <dgm:cxn modelId="{8D7FB330-215E-3E41-BC7B-070A52AFE63C}" type="presParOf" srcId="{86FD881C-8143-904B-89DD-D454DD5723D0}" destId="{D72D19EB-3DB7-7F4B-A503-C61AF3A59224}" srcOrd="1" destOrd="0" presId="urn:microsoft.com/office/officeart/2005/8/layout/venn2"/>
    <dgm:cxn modelId="{B29B9AB9-2100-FC4F-B51A-93BB9C3007EB}" type="presParOf" srcId="{D72D19EB-3DB7-7F4B-A503-C61AF3A59224}" destId="{C30BACD3-625E-5F40-89D2-BDAA80AF4EA5}" srcOrd="0" destOrd="0" presId="urn:microsoft.com/office/officeart/2005/8/layout/venn2"/>
    <dgm:cxn modelId="{5A5694C7-2801-474E-B25B-D05E5B81E54C}" type="presParOf" srcId="{D72D19EB-3DB7-7F4B-A503-C61AF3A59224}" destId="{BA349AE6-60E8-B746-99AB-682AB2F90DDE}" srcOrd="1" destOrd="0" presId="urn:microsoft.com/office/officeart/2005/8/layout/venn2"/>
    <dgm:cxn modelId="{727E4796-8076-7E4F-B7E5-8BE8BD487950}" type="presParOf" srcId="{86FD881C-8143-904B-89DD-D454DD5723D0}" destId="{D07178FC-9B3C-824B-9E74-733AB3385D71}" srcOrd="2" destOrd="0" presId="urn:microsoft.com/office/officeart/2005/8/layout/venn2"/>
    <dgm:cxn modelId="{BFC17DDC-71F2-E148-ABF6-53771000EFFE}" type="presParOf" srcId="{D07178FC-9B3C-824B-9E74-733AB3385D71}" destId="{CC155089-DA87-F94D-B265-5B0CD8FC135A}" srcOrd="0" destOrd="0" presId="urn:microsoft.com/office/officeart/2005/8/layout/venn2"/>
    <dgm:cxn modelId="{33F581A2-C684-F344-9BA2-F2298A971A41}" type="presParOf" srcId="{D07178FC-9B3C-824B-9E74-733AB3385D71}" destId="{0C0E1526-4D65-784D-B765-6548D8359168}" srcOrd="1" destOrd="0" presId="urn:microsoft.com/office/officeart/2005/8/layout/venn2"/>
    <dgm:cxn modelId="{43B85BDF-AEA0-8245-A1BA-60DAA8438E65}" type="presParOf" srcId="{86FD881C-8143-904B-89DD-D454DD5723D0}" destId="{47935845-8FCE-844D-AFCE-0447287C0ADA}" srcOrd="3" destOrd="0" presId="urn:microsoft.com/office/officeart/2005/8/layout/venn2"/>
    <dgm:cxn modelId="{3BE9185D-B8B2-2140-8C48-E099566F0B1C}" type="presParOf" srcId="{47935845-8FCE-844D-AFCE-0447287C0ADA}" destId="{8B5A7C01-E00B-B744-872C-C08BDB987DBC}" srcOrd="0" destOrd="0" presId="urn:microsoft.com/office/officeart/2005/8/layout/venn2"/>
    <dgm:cxn modelId="{326845E0-0661-4540-8C47-3234FDAB0952}" type="presParOf" srcId="{47935845-8FCE-844D-AFCE-0447287C0ADA}" destId="{E386725B-ED48-6945-8242-0A0512A689D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1D24F-57E9-F64F-B1D3-05E37092A772}">
      <dsp:nvSpPr>
        <dsp:cNvPr id="0" name=""/>
        <dsp:cNvSpPr/>
      </dsp:nvSpPr>
      <dsp:spPr>
        <a:xfrm>
          <a:off x="2773882" y="0"/>
          <a:ext cx="4495691" cy="4495691"/>
        </a:xfrm>
        <a:prstGeom prst="ellipse">
          <a:avLst/>
        </a:prstGeom>
        <a:solidFill>
          <a:schemeClr val="accent1"/>
        </a:solidFill>
        <a:ln w="19050" cap="flat" cmpd="sng" algn="ctr">
          <a:solidFill>
            <a:schemeClr val="lt1"/>
          </a:solidFill>
          <a:prstDash val="solid"/>
        </a:ln>
        <a:effectLst/>
      </dsp:spPr>
      <dsp:style>
        <a:lnRef idx="3">
          <a:schemeClr val="lt1"/>
        </a:lnRef>
        <a:fillRef idx="1">
          <a:schemeClr val="accent1"/>
        </a:fillRef>
        <a:effectRef idx="1">
          <a:schemeClr val="accent1"/>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rtl="1">
            <a:lnSpc>
              <a:spcPct val="90000"/>
            </a:lnSpc>
            <a:spcBef>
              <a:spcPct val="0"/>
            </a:spcBef>
            <a:spcAft>
              <a:spcPct val="35000"/>
            </a:spcAft>
            <a:buNone/>
          </a:pPr>
          <a:r>
            <a:rPr lang="ar-SA" sz="1600" b="1" kern="1200">
              <a:solidFill>
                <a:schemeClr val="tx1"/>
              </a:solidFill>
            </a:rPr>
            <a:t>المجتمع العام</a:t>
          </a:r>
          <a:endParaRPr lang="ar-SA" sz="1600" b="1" kern="1200" dirty="0">
            <a:solidFill>
              <a:schemeClr val="tx1"/>
            </a:solidFill>
          </a:endParaRPr>
        </a:p>
      </dsp:txBody>
      <dsp:txXfrm>
        <a:off x="4393229" y="224784"/>
        <a:ext cx="1256995" cy="674353"/>
      </dsp:txXfrm>
    </dsp:sp>
    <dsp:sp modelId="{C30BACD3-625E-5F40-89D2-BDAA80AF4EA5}">
      <dsp:nvSpPr>
        <dsp:cNvPr id="0" name=""/>
        <dsp:cNvSpPr/>
      </dsp:nvSpPr>
      <dsp:spPr>
        <a:xfrm>
          <a:off x="3223451" y="899138"/>
          <a:ext cx="3596552" cy="3596552"/>
        </a:xfrm>
        <a:prstGeom prst="ellipse">
          <a:avLst/>
        </a:prstGeom>
        <a:solidFill>
          <a:schemeClr val="accent1">
            <a:lumMod val="60000"/>
            <a:lumOff val="40000"/>
          </a:schemeClr>
        </a:solidFill>
        <a:ln w="9525" cap="flat" cmpd="sng" algn="ctr">
          <a:solidFill>
            <a:schemeClr val="accent1"/>
          </a:solidFill>
          <a:prstDash val="solid"/>
        </a:ln>
        <a:effectLst/>
      </dsp:spPr>
      <dsp:style>
        <a:lnRef idx="1">
          <a:schemeClr val="accent1"/>
        </a:lnRef>
        <a:fillRef idx="2">
          <a:schemeClr val="accent1"/>
        </a:fillRef>
        <a:effectRef idx="1">
          <a:schemeClr val="accent1"/>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rtl="1">
            <a:lnSpc>
              <a:spcPct val="90000"/>
            </a:lnSpc>
            <a:spcBef>
              <a:spcPct val="0"/>
            </a:spcBef>
            <a:spcAft>
              <a:spcPct val="35000"/>
            </a:spcAft>
            <a:buNone/>
          </a:pPr>
          <a:r>
            <a:rPr lang="ar-SA" sz="1600" b="1" kern="1200" dirty="0">
              <a:solidFill>
                <a:schemeClr val="tx1"/>
              </a:solidFill>
            </a:rPr>
            <a:t>المجتمع المحلي</a:t>
          </a:r>
        </a:p>
      </dsp:txBody>
      <dsp:txXfrm>
        <a:off x="4393229" y="1114931"/>
        <a:ext cx="1256995" cy="647379"/>
      </dsp:txXfrm>
    </dsp:sp>
    <dsp:sp modelId="{CC155089-DA87-F94D-B265-5B0CD8FC135A}">
      <dsp:nvSpPr>
        <dsp:cNvPr id="0" name=""/>
        <dsp:cNvSpPr/>
      </dsp:nvSpPr>
      <dsp:spPr>
        <a:xfrm>
          <a:off x="3673020" y="1798276"/>
          <a:ext cx="2697414" cy="2697414"/>
        </a:xfrm>
        <a:prstGeom prst="ellipse">
          <a:avLst/>
        </a:prstGeom>
        <a:solidFill>
          <a:schemeClr val="accent1">
            <a:lumMod val="40000"/>
            <a:lumOff val="6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rtl="1">
            <a:lnSpc>
              <a:spcPct val="90000"/>
            </a:lnSpc>
            <a:spcBef>
              <a:spcPct val="0"/>
            </a:spcBef>
            <a:spcAft>
              <a:spcPct val="35000"/>
            </a:spcAft>
            <a:buNone/>
          </a:pPr>
          <a:r>
            <a:rPr lang="ar-SA" sz="1600" b="1" kern="1200">
              <a:solidFill>
                <a:schemeClr val="tx1"/>
              </a:solidFill>
            </a:rPr>
            <a:t>العلاقات</a:t>
          </a:r>
          <a:endParaRPr lang="ar-SA" sz="1600" b="1" kern="1200" dirty="0">
            <a:solidFill>
              <a:schemeClr val="tx1"/>
            </a:solidFill>
          </a:endParaRPr>
        </a:p>
      </dsp:txBody>
      <dsp:txXfrm>
        <a:off x="4393229" y="2000582"/>
        <a:ext cx="1256995" cy="606918"/>
      </dsp:txXfrm>
    </dsp:sp>
    <dsp:sp modelId="{8B5A7C01-E00B-B744-872C-C08BDB987DBC}">
      <dsp:nvSpPr>
        <dsp:cNvPr id="0" name=""/>
        <dsp:cNvSpPr/>
      </dsp:nvSpPr>
      <dsp:spPr>
        <a:xfrm>
          <a:off x="4122589" y="2697414"/>
          <a:ext cx="1798276" cy="1798276"/>
        </a:xfrm>
        <a:prstGeom prst="ellipse">
          <a:avLst/>
        </a:prstGeom>
        <a:solidFill>
          <a:schemeClr val="accent1">
            <a:lumMod val="20000"/>
            <a:lumOff val="80000"/>
          </a:schemeClr>
        </a:soli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rtl="1">
            <a:lnSpc>
              <a:spcPct val="90000"/>
            </a:lnSpc>
            <a:spcBef>
              <a:spcPct val="0"/>
            </a:spcBef>
            <a:spcAft>
              <a:spcPct val="35000"/>
            </a:spcAft>
            <a:buNone/>
          </a:pPr>
          <a:r>
            <a:rPr lang="ar-SA" sz="1600" b="1" kern="1200" dirty="0">
              <a:solidFill>
                <a:schemeClr val="tx1"/>
              </a:solidFill>
            </a:rPr>
            <a:t>الفرد</a:t>
          </a:r>
        </a:p>
      </dsp:txBody>
      <dsp:txXfrm>
        <a:off x="4385940" y="3146983"/>
        <a:ext cx="1271573" cy="89913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CE7D19EF-C733-4548-A27D-85CAA6354C3C}" type="datetimeFigureOut">
              <a:rPr lang="ar-EG" smtClean="0"/>
              <a:t>13/01/1439</a:t>
            </a:fld>
            <a:endParaRPr lang="ar-EG"/>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49728C09-9FF6-4AD7-98B8-6484B814D92A}" type="slidenum">
              <a:rPr lang="ar-EG" smtClean="0"/>
              <a:t>‹#›</a:t>
            </a:fld>
            <a:endParaRPr lang="ar-EG"/>
          </a:p>
        </p:txBody>
      </p:sp>
    </p:spTree>
    <p:extLst>
      <p:ext uri="{BB962C8B-B14F-4D97-AF65-F5344CB8AC3E}">
        <p14:creationId xmlns:p14="http://schemas.microsoft.com/office/powerpoint/2010/main" val="2764479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10/3/2017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defRPr/>
            </a:pPr>
            <a:r>
              <a:rPr lang="ar-SA" b="1" dirty="0">
                <a:latin typeface="Arial"/>
                <a:cs typeface="Arial"/>
              </a:rPr>
              <a:t>ملاحظة:  هذه شريحة غلاف فقط - هي ليست جزءاً من الشرائح المرقمة في دليل الميسر.  </a:t>
            </a:r>
          </a:p>
          <a:p>
            <a:pPr rtl="1" eaLnBrk="1" hangingPunct="1">
              <a:spcBef>
                <a:spcPct val="0"/>
              </a:spcBef>
            </a:pPr>
            <a:endParaRPr lang="ar-SA" dirty="0"/>
          </a:p>
        </p:txBody>
      </p:sp>
      <p:sp>
        <p:nvSpPr>
          <p:cNvPr id="28675" name="Slide Number Placeholder 3"/>
          <p:cNvSpPr>
            <a:spLocks noGrp="1"/>
          </p:cNvSpPr>
          <p:nvPr>
            <p:ph type="sldNum" sz="quarter" idx="5"/>
          </p:nvPr>
        </p:nvSpPr>
        <p:spPr bwMode="auto">
          <a:noFill/>
          <a:ln>
            <a:miter lim="800000"/>
            <a:headEnd/>
            <a:tailEnd/>
          </a:ln>
        </p:spPr>
        <p:txBody>
          <a:bodyPr/>
          <a:lstStyle/>
          <a:p>
            <a:pPr rtl="1"/>
            <a:fld id="{444E6FD7-9BB0-45F7-8C2D-A557E5879396}" type="slidenum">
              <a:rPr lang="en-US"/>
              <a:pPr/>
              <a:t>1</a:t>
            </a:fld>
            <a:endParaRPr lang="ar-SA"/>
          </a:p>
        </p:txBody>
      </p:sp>
    </p:spTree>
    <p:extLst>
      <p:ext uri="{BB962C8B-B14F-4D97-AF65-F5344CB8AC3E}">
        <p14:creationId xmlns:p14="http://schemas.microsoft.com/office/powerpoint/2010/main" val="2833266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2.1 - سلطتي. اطلب من المشاركين أن يقضوا 5 دقائق في التفكير في أمثلة على سلطتهم الخاصة في كل من هذه الفئات - مع كتابة ما لديهم من سلطة الآن أو في الأوقات من حياتهم التي كانوا يتمتعون فيها بهذا النوع من السلطة. بالنسبة للسلطة على شخص آخر، اطلب منهم التفكير أيضاً في الوقت الذي كان لشخص ما سلطة عليهم. *</a:t>
            </a:r>
          </a:p>
          <a:p>
            <a:pPr rtl="1"/>
            <a:endParaRPr lang="ar-SA" b="1" baseline="0" dirty="0"/>
          </a:p>
          <a:p>
            <a:pPr algn="r" rtl="1"/>
            <a:r>
              <a:rPr lang="ar-SA" b="0" baseline="0" dirty="0">
                <a:latin typeface="Arial"/>
                <a:cs typeface="Arial"/>
              </a:rPr>
              <a:t>كيف شعرت عندما فكرت في الأوقات التي كان لديك فيها سلطة؟ كيف شعرت بالتفكير في الأوقات التي كان فيها لشخص آخر سلطة عليك؟ </a:t>
            </a:r>
          </a:p>
          <a:p>
            <a:pPr rtl="1"/>
            <a:endParaRPr lang="ar-SA" b="0"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كيف يمكن  برأيك فرض أو التعبير عن السلطة على شخص آخر؟ في بعض الأحيان، من خلال الصلاحيات - على سبيل المثال، قد يكون لأحد قادة المجتمع سلطة اتخاذ القرارات للمجتمع (قد يكون للقائد هذه السلطة من خلال وسائل رسمية - مثل الانتخابات - أو وسائل غير رسمية مثل الوضع الاجتماعي). وفي بعض الأحيان، قد يكون ذلك من خلال القوة (أو التهديد باستخدام القوة)، كما هو الحال عندما يسيطر ضابط شرطة جسدياً على مجرم ويلزمه بالذهاب إلى السجن أو عندما يهدد الزوج المسيء بضرب زوجته إذا لم تفعل ما يقوله. وفي بعض الأحيان، قد يكون ذلك من خلال الإكراه أو التلاعب، على سبيل المثال المعلم الذي يستخدم سلطته على طالبة لإقناعها بمنحه خدمات جنسية مقابل العلامات المدرسية التي تستحقها بالفعل.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يمكننا أن نرى في هذه الأمثلة أن السلطة على شخص آخر يمكن أن تستخدم بطرق سلبية وإيجابية على السواء. فالسلطة، ولا سيما السلطة على شخص آخر، تشكّل جانباً أساسياً من جوانب العنف المبني على النوع الاجتماعي. وكما رأينا في التمرين السابق، فإن النساء والفتيات في كثير من الأحيان لا يملكن القدرة على اتخاذ قرارات رئيسية لأنفسهن، لأن سلطة شخص آخر تقيدهن. </a:t>
            </a:r>
            <a:endParaRPr lang="ar-SA" dirty="0"/>
          </a:p>
          <a:p>
            <a:pPr rtl="1"/>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dirty="0"/>
          </a:p>
        </p:txBody>
      </p:sp>
    </p:spTree>
    <p:extLst>
      <p:ext uri="{BB962C8B-B14F-4D97-AF65-F5344CB8AC3E}">
        <p14:creationId xmlns:p14="http://schemas.microsoft.com/office/powerpoint/2010/main" val="2054146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في بداية هذه الدورة في تمهيدنا للسلطة وأوجه الضعف، رأينا أن التمييز والقمع والعنف المبني على النوع الاجتماعي يتم التعبير عنه بالعديد من الطرق المختلفة لمختلف الأشخاص. ورأينا أيضاً أن بعض الفئات المعينة من الأشخاص، ولا سيما النساء والفتيات، يتعرضون لها باستمرار. </a:t>
            </a:r>
          </a:p>
          <a:p>
            <a:pPr rtl="1"/>
            <a:endParaRPr lang="ar-SA" baseline="0" dirty="0"/>
          </a:p>
          <a:p>
            <a:pPr algn="r" rtl="1"/>
            <a:r>
              <a:rPr lang="ar-SA">
                <a:latin typeface="Arial"/>
                <a:cs typeface="Arial"/>
              </a:rPr>
              <a:t>عندما نتحدث عن العنف المبني على النوع الاجتماعي، فغالباً ما نستخدم النموذج الذي ترونه هنا، وهو ما يسمى بالنموذج البيئي. ويوفر هذا النموذج إطاراً لفهم العنف المبني على النوع الاجتماعي كجزء من نظام أكبر وليس كأعمال عنف فردية منعزلة. ويمكن أن يحدث العنف في كل مستوى من مستويات هذا النموذج وأن يتم دعمه أو تسهيله. ما نوع العنف الذي تعتقدون أننا قد نراه على مستوى فردي؟ على مستوى العلاقة؟ على مستوى المجتمع المحلي؟ على مستوى المجتمع العام؟ </a:t>
            </a:r>
          </a:p>
          <a:p>
            <a:pPr rtl="1"/>
            <a:endParaRPr lang="ar-SA" baseline="0" dirty="0"/>
          </a:p>
          <a:p>
            <a:pPr algn="r" rtl="1"/>
            <a:r>
              <a:rPr lang="ar-SA">
                <a:latin typeface="Arial"/>
                <a:cs typeface="Arial"/>
              </a:rPr>
              <a:t>العلاقات مع العائلة أو الأصدقاء يمكن أن تكون داعمة أو ضارة لأي ناجي/ناجية، ويمكن أن تشجع أو تثني المعتدي عن ارتكاب العنف. وعلى مستوى المجتمع المحلي، يمكن إنشاء الهياكل والنظم بطرق تدعم النساء والفتيات أو تشجع التمييز ضدهن، وتكون داعمة أو مضرة بالناجين/الناجيات. وعلى الصعيد المجتمعي، يمكن للمعايير الاجتماعية والثقافية إما أن تعزز وتديم العنف والفكرة القائمة حول أنه أمر طبيعي ومقبول، أو يمكن أن تثني عن العنف. وعلى كل مستوى، نرى علاقات سلطة غير متكافئة بين الرجل والمرأة.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dirty="0"/>
          </a:p>
        </p:txBody>
      </p:sp>
    </p:spTree>
    <p:extLst>
      <p:ext uri="{BB962C8B-B14F-4D97-AF65-F5344CB8AC3E}">
        <p14:creationId xmlns:p14="http://schemas.microsoft.com/office/powerpoint/2010/main" val="2029179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وسنلقي نظرة الآن على أمثلة أكثر تحديداً للعنف المبني على النوع الاجتماعي. بالتفكير في مستويات النموذج البيئي الذي رأيناه للتو، سوف أطلب منكم طرح أفكار عن أشكال العنف الجسدي والجنسي والعاطفي/النفسي والاقتصادي الاجتماعي للعنف المبني على النوع الاجتماعي. على السبورة الورقية  الخاصة بكم، يرجى طرح أفكار لأكبر عدد من الأمثلة يمكنكم التفكير به في الفئة الخاصة بكم. </a:t>
            </a:r>
          </a:p>
          <a:p>
            <a:pPr rtl="1"/>
            <a:endParaRPr lang="ar-SA" baseline="0" dirty="0"/>
          </a:p>
          <a:p>
            <a:pPr algn="r" rtl="1"/>
            <a:r>
              <a:rPr lang="ar-SA" sz="1200" b="1" kern="1200" dirty="0">
                <a:solidFill>
                  <a:schemeClr val="tx1"/>
                </a:solidFill>
                <a:effectLst/>
                <a:latin typeface="Arial"/>
                <a:cs typeface="Arial"/>
              </a:rPr>
              <a:t>*قم بتقسيم المشاركين إلى أربع مجموعات، مع إعطاء كل واحدة من الأربعة سبورة ورقية عليها كلمات "جسدي" و"جنسي" و"عاطفي/نفسي" و"اقتصادي اجتماعي" كعناوين. </a:t>
            </a:r>
            <a:endParaRPr lang="ar-SA" sz="1200" b="1" kern="1200" dirty="0">
              <a:solidFill>
                <a:schemeClr val="tx1"/>
              </a:solidFill>
              <a:effectLst/>
              <a:latin typeface="Arial"/>
              <a:ea typeface="Arial"/>
              <a:cs typeface="Aria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b="1" kern="1200" dirty="0">
                <a:solidFill>
                  <a:schemeClr val="tx1"/>
                </a:solidFill>
                <a:effectLst/>
                <a:latin typeface="Arial"/>
                <a:cs typeface="Arial"/>
              </a:rPr>
              <a:t>اشرح الفئات الأربع، وتأكد من أن المشاركين يفهمون أن العديد من أنواع العنف تتداخل في فئتين أو أكثر (على سبيل المثال، قد يكون للاغتصاب عنصراً جنسياً وجسدياً ونفسياً)، وأنه ليس من المهم في هذا التمرين تحديد فئة واحدة لكل مثال من أشكال العنف، ولكن بدلاً من ذلك التفكير في جميع الأنواع التي قد تكون موجودة في كل فئة. اسمح لكل مجموعة بطرح الأفكار لمدة 15 دقيقة.* </a:t>
            </a:r>
          </a:p>
          <a:p>
            <a:pPr rtl="1"/>
            <a:endParaRPr lang="ar-SA" baseline="0" dirty="0"/>
          </a:p>
          <a:p>
            <a:pPr algn="r" rtl="1"/>
            <a:r>
              <a:rPr lang="ar-SA" b="1" baseline="0" dirty="0">
                <a:latin typeface="Arial"/>
                <a:cs typeface="Arial"/>
              </a:rPr>
              <a:t>*ضع في اعتبارك أنه إذا كان لدى المشاركين بالفعل خبرة في العمل مع برنامج GBVIMS (نظام إدارة المعلومات المتعلقة بالعنف المبني  على النوع الاجتماعي)، فإن هذه لن تكون الفئات التي هم على دراية بها. وإذا كان هذا هو الحال، فوضح أن هذه الفئات الأربع هي فقط لسهولة الاستخدام في هذا التمرين، ولأن هذه هي الطريقة التي يتحدث بها الكثير من الناس عن الأنواع المختلفة للعنف المبني على النوع الاجتماعي. وهناك طرق أخرى لتعريفها، بما في ذلك الطريقة المستخدمة في برنامج GBVIMS (نظام إدارة المعلومات المتعلقة بالعنف المبني على النوع الاجتماعي) والتي تضم فئات أكثر، وهي مصممة لضمان أن يحصل الجميع على بيانات العنف المبني على النوع الاجتماعي بنفس الطريقة تماماً.*</a:t>
            </a:r>
          </a:p>
          <a:p>
            <a:pPr rtl="1"/>
            <a:endParaRPr lang="ar-SA" b="1" baseline="0" dirty="0"/>
          </a:p>
          <a:p>
            <a:pPr algn="r" rtl="1"/>
            <a:r>
              <a:rPr lang="ar-SA" b="0" dirty="0">
                <a:latin typeface="Arial"/>
                <a:cs typeface="Arial"/>
              </a:rPr>
              <a:t>الآن يرجى أخذ جولة حول الغرفة، والنظر في السبورات الورقية الأخرى، وإضافة أي أمثلة عن العنف المبني على النوع الاجتماعي التي تلاحظ عدم وجودها تحت كل فئة. </a:t>
            </a:r>
          </a:p>
          <a:p>
            <a:pPr algn="r" rtl="1"/>
            <a:r>
              <a:rPr lang="ar-SA">
                <a:latin typeface="Arial"/>
                <a:cs typeface="Arial"/>
              </a:rPr>
              <a:t> </a:t>
            </a:r>
          </a:p>
          <a:p>
            <a:pPr algn="r" rtl="1"/>
            <a:r>
              <a:rPr lang="ar-SA" b="1" baseline="0" dirty="0">
                <a:latin typeface="Arial"/>
                <a:cs typeface="Arial"/>
              </a:rPr>
              <a:t>*العودة إلى الجلسة العامة واستخلاص المعلومات. وكجزء من مناقشة استخلاص المعلومات، ناقش من يختبر معظم العنف المبني على النوع الاجتماعي (النساء والفتيات) ومن يرتكب معظم العنف المبني على النوع الاجتماعي (الرجال). أكد على أن هذا ليس صحيحاً بلا استثناء، ولكن الغالبية العظمى من الناجين هم من النساء والفتيات، والغالبية العظمى من المعتدين  هم من الرجال، بسبب  عدم المساواة في السلطة التي نراها على جميع مستويات النموذج البيئي.*</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12</a:t>
            </a:fld>
            <a:endParaRPr lang="ar-SA" dirty="0"/>
          </a:p>
        </p:txBody>
      </p:sp>
    </p:spTree>
    <p:extLst>
      <p:ext uri="{BB962C8B-B14F-4D97-AF65-F5344CB8AC3E}">
        <p14:creationId xmlns:p14="http://schemas.microsoft.com/office/powerpoint/2010/main" val="410860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**مراجعة الرسائل الرئيسية من الجلسة.**</a:t>
            </a:r>
            <a:endParaRPr lang="ar-SA" b="1" dirty="0"/>
          </a:p>
          <a:p>
            <a:pPr rtl="1" eaLnBrk="1" hangingPunct="1">
              <a:spcBef>
                <a:spcPct val="0"/>
              </a:spcBef>
            </a:pPr>
            <a:endParaRPr lang="ar-SA" dirty="0"/>
          </a:p>
          <a:p>
            <a:pPr algn="r" rtl="1" eaLnBrk="1" hangingPunct="1">
              <a:spcBef>
                <a:spcPct val="0"/>
              </a:spcBef>
            </a:pPr>
            <a:r>
              <a:rPr lang="ar-SA">
                <a:latin typeface="Arial"/>
                <a:cs typeface="Arial"/>
              </a:rPr>
              <a:t>نشكركم جميعاً على وقتكم واهتمامكم ومشاركتكم. قبل أن ننتهي، أود إتاحة المجال لأية أسئلة أو نقاط بحاجة للتوضيح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40963" name="Slide Number Placeholder 3"/>
          <p:cNvSpPr>
            <a:spLocks noGrp="1"/>
          </p:cNvSpPr>
          <p:nvPr>
            <p:ph type="sldNum" sz="quarter" idx="5"/>
          </p:nvPr>
        </p:nvSpPr>
        <p:spPr bwMode="auto">
          <a:noFill/>
          <a:ln>
            <a:miter lim="800000"/>
            <a:headEnd/>
            <a:tailEnd/>
          </a:ln>
        </p:spPr>
        <p:txBody>
          <a:bodyPr/>
          <a:lstStyle/>
          <a:p>
            <a:pPr rtl="1"/>
            <a:fld id="{F5BBBE68-1554-4133-8085-62E7B0295D06}" type="slidenum">
              <a:rPr lang="en-US"/>
              <a:pPr/>
              <a:t>13</a:t>
            </a:fld>
            <a:endParaRPr lang="ar-SA"/>
          </a:p>
        </p:txBody>
      </p:sp>
    </p:spTree>
    <p:extLst>
      <p:ext uri="{BB962C8B-B14F-4D97-AF65-F5344CB8AC3E}">
        <p14:creationId xmlns:p14="http://schemas.microsoft.com/office/powerpoint/2010/main" val="2172365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2: السلطة والعنف المبني على النوع الاجتماعي</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استكشاف الأنواع المختلفة للسلطة وأوجه الضعف في المجتمع</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أنواع العنف المبني على النوع الاجتماعي</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استكشاف القوى التي تشكل وتعزز العنف المبني  على النوع الاجتماعي</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ساعة و45 دقيقة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1.1 – سلطتي</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بطاقات الشخصية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قائمة التمهيد للسلطة وأوجه الضعف وإجراء الإضافة إذا لزم الأمر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بطاقات الشخصية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لوحات رسم بياني مع كتابة جسدية، وجنسية، وعاطفية/نفسية واجتماعية اقتصادية كعناوين.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30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التمهيد للسلطة وأوجه الضعف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فهم السلطة (4-8)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سلطتي (9)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النموذج البيئي (10)</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35</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أنواع العنف المبني على النوع الاجتماعي (11)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(12)</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فهم السلطة وصلتها بالعنف المبني على النوع الاجتماعي أمر ضروري لبقية التدريب. ومن المحتمل أن تحتاج إلى قضاء وقت إضافي في مناقشات معينة حول السلطة، اعتماداً على مستويات الخبرة والراحة للمشاركين.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لدى الميسرين فهم قوي لما يلي</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السلطة وصلتها بالعنف المبني على النوع الاجتماعي</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أنواع وأمثلة العنف المبني على النوع الاجتماعي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النموذج البيئي.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توجد أنواع مختلفة من السلطة، ويمكن استخدامها بطرق إيجابية أو سلبية. ويحدث العنف عندما يستخدم المعتدين (معظمهم من الرجال) سلطتهم على الناجين (معظمهم من النساء والفتيات) بطرق سلبية.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وتحدث تفاوتات السلطة والعنف المبني على النوع الاجتماعي على جميع مستويات النموذج البيئي.</a:t>
            </a:r>
            <a:endParaRPr lang="ar-SA" sz="1200" kern="1200" dirty="0">
              <a:solidFill>
                <a:schemeClr val="tx1"/>
              </a:solidFill>
              <a:effectLst/>
              <a:latin typeface="Arial"/>
              <a:ea typeface="Arial"/>
              <a:cs typeface="Arial"/>
            </a:endParaRPr>
          </a:p>
          <a:p>
            <a:pPr rtl="1"/>
            <a:endParaRPr lang="ar-SA" dirty="0"/>
          </a:p>
        </p:txBody>
      </p:sp>
      <p:sp>
        <p:nvSpPr>
          <p:cNvPr id="30723" name="Slide Number Placeholder 3"/>
          <p:cNvSpPr>
            <a:spLocks noGrp="1"/>
          </p:cNvSpPr>
          <p:nvPr>
            <p:ph type="sldNum" sz="quarter" idx="5"/>
          </p:nvPr>
        </p:nvSpPr>
        <p:spPr bwMode="auto">
          <a:noFill/>
          <a:ln>
            <a:miter lim="800000"/>
            <a:headEnd/>
            <a:tailEnd/>
          </a:ln>
        </p:spPr>
        <p:txBody>
          <a:bodyPr/>
          <a:lstStyle/>
          <a:p>
            <a:pPr rtl="1"/>
            <a:fld id="{852FA020-EEF9-4D5A-B123-353B53D84BC6}"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2248870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تتمثل أهدافنا الثلاثة للجلسة في: </a:t>
            </a:r>
          </a:p>
          <a:p>
            <a:pPr rtl="1"/>
            <a:endParaRPr lang="ar-SA" baseline="0" dirty="0"/>
          </a:p>
          <a:p>
            <a:pPr marL="171450" lvl="0" indent="-171450" algn="r" rtl="1">
              <a:buFont typeface="Arial" charset="0"/>
              <a:buChar char="•"/>
            </a:pPr>
            <a:r>
              <a:rPr lang="ar-SA">
                <a:latin typeface="Arial"/>
                <a:cs typeface="Arial"/>
              </a:rPr>
              <a:t>استكشاف الأنواع المختلفة للسلطة وأوجه الضعف في المجتمع</a:t>
            </a:r>
          </a:p>
          <a:p>
            <a:pPr marL="171450" lvl="0" indent="-171450" algn="r" rtl="1">
              <a:buFont typeface="Arial" charset="0"/>
              <a:buChar char="•"/>
            </a:pPr>
            <a:r>
              <a:rPr lang="ar-SA">
                <a:latin typeface="Arial"/>
                <a:cs typeface="Arial"/>
              </a:rPr>
              <a:t>فهم أنواع العنف المبني على النوع الاجتماعي</a:t>
            </a:r>
          </a:p>
          <a:p>
            <a:pPr marL="171450" lvl="0" indent="-171450" algn="r" rtl="1">
              <a:buFont typeface="Arial" charset="0"/>
              <a:buChar char="•"/>
            </a:pPr>
            <a:r>
              <a:rPr lang="ar-SA">
                <a:latin typeface="Arial"/>
                <a:cs typeface="Arial"/>
              </a:rPr>
              <a:t>استكشاف القوى التي تشكل وتعزز العنف المبني على النوع الاجتماعي </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defRPr/>
            </a:pPr>
            <a:r>
              <a:rPr lang="ar-SA" dirty="0">
                <a:latin typeface="Arial"/>
                <a:cs typeface="Arial"/>
              </a:rPr>
              <a:t>لبدء الدورة سنقوم بمحاولة وتجربة كيفية سير السلطة في المجتمع. </a:t>
            </a:r>
            <a:r>
              <a:rPr lang="ar-SA" b="1" baseline="0" dirty="0">
                <a:latin typeface="Arial"/>
                <a:cs typeface="Arial"/>
              </a:rPr>
              <a:t>*انقل المشاركين إلى منطقة بها الكثير من المساحة حيث يمكنهم جميعاً الاصطفاف في أنحاء الغرفة أو في المساحة، ورتبهم في صف واحد بجانب بعضهم البعض. وأعط كل مشارك بطاقة الشخصية. </a:t>
            </a:r>
            <a:r>
              <a:rPr lang="ar-SA" sz="1200" b="1" kern="1200" dirty="0">
                <a:solidFill>
                  <a:schemeClr val="tx1"/>
                </a:solidFill>
                <a:effectLst/>
                <a:latin typeface="Arial"/>
                <a:cs typeface="Arial"/>
              </a:rPr>
              <a:t>وإذا كانت المجموعة مختلطة، فأعط بطاقات النساء للرجال، وبطاقات الرجال للنساء. إذا كان ذلك ممكناً، اطلب من المشاركين وضع بطاقة الشخصية حيث يمكن للآخرين رؤيتها.*</a:t>
            </a:r>
          </a:p>
          <a:p>
            <a:pPr rtl="1">
              <a:defRPr/>
            </a:pPr>
            <a:endParaRPr lang="ar-SA" sz="1200" kern="1200" dirty="0">
              <a:solidFill>
                <a:schemeClr val="tx1"/>
              </a:solidFill>
              <a:effectLst/>
              <a:latin typeface="Arial"/>
              <a:ea typeface="Arial"/>
              <a:cs typeface="Arial"/>
            </a:endParaRPr>
          </a:p>
          <a:p>
            <a:pPr algn="r" rtl="1">
              <a:defRPr/>
            </a:pPr>
            <a:r>
              <a:rPr lang="ar-SA" sz="1200" kern="1200" dirty="0">
                <a:solidFill>
                  <a:schemeClr val="tx1"/>
                </a:solidFill>
                <a:effectLst/>
                <a:latin typeface="Arial"/>
                <a:cs typeface="Arial"/>
              </a:rPr>
              <a:t>سوف أقرأ سلسلة من العبارات. إذا كانت هذه العبارة صحيحة للشخصية الموجودة على بطاقتك، يمكنك التحرك خطوة واحدة إلى الأمام. وإذا لم تكن صحيحة، فابق في مكانك. إذا كنت غير متأكد، فاسأل المجموعة عما يفكرون به.  وضِّح أنك ستقرأ سلسلة من العبارات. إذا كانت العبارة صحيحة للشخصية الموجودة على البطاقة، يمكن للمشارك التحرك خطوة واحدة إلى الأمام. </a:t>
            </a:r>
            <a:endParaRPr lang="ar-SA" sz="1200" kern="1200" dirty="0">
              <a:solidFill>
                <a:schemeClr val="tx1"/>
              </a:solidFill>
              <a:effectLst/>
              <a:latin typeface="Arial"/>
              <a:ea typeface="Arial"/>
              <a:cs typeface="Arial"/>
            </a:endParaRPr>
          </a:p>
          <a:p>
            <a:pPr lvl="0" rtl="1"/>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شجِّع النساء على الاعتراض على الرجال الذين يتقدمون بشكل غير مناسب (على غرار شخصياتهن النسائية)، واعترض على هذا بنفسك - وهذا يمكن أن يكون فعالاً بالنسبة للرجال في فهم التحديات التي تواجهها النساء، وللنساء في القدرة على تذوق طعم الحريات التي يتمتع بها الرجال.</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وتتعلق هذه العبارات بالوصول إلى الموارد واتخاذ القرارات والتحكم فيها:</a:t>
            </a:r>
            <a:endParaRPr lang="ar-SA" sz="1200" kern="1200" dirty="0">
              <a:solidFill>
                <a:schemeClr val="tx1"/>
              </a:solidFill>
              <a:effectLst/>
              <a:latin typeface="Arial"/>
              <a:ea typeface="Arial"/>
              <a:cs typeface="Arial"/>
            </a:endParaRPr>
          </a:p>
          <a:p>
            <a:pPr algn="r" rtl="1"/>
            <a:br>
              <a:rPr dirty="0"/>
            </a:br>
            <a:r>
              <a:rPr lang="ar-SA" sz="1200" kern="1200" dirty="0">
                <a:solidFill>
                  <a:schemeClr val="tx1"/>
                </a:solidFill>
                <a:effectLst/>
                <a:latin typeface="Arial"/>
                <a:cs typeface="Arial"/>
              </a:rPr>
              <a:t>أنا أسيطر على المال الذي أجنيه</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أتلقى مقابلاً لعملي وهو جيد بشكلٍ عام</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أستطيع التنقل حول المخيم/المستوطنة/المجتمع بسهولة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لا أخاف على سلامتي إذا كنت أتحرك بعد الظلام</a:t>
            </a:r>
            <a:br>
              <a:rPr dirty="0"/>
            </a:br>
            <a:r>
              <a:rPr lang="ar-SA" sz="1200" kern="1200" dirty="0">
                <a:solidFill>
                  <a:schemeClr val="tx1"/>
                </a:solidFill>
                <a:effectLst/>
                <a:latin typeface="Arial"/>
                <a:cs typeface="Arial"/>
              </a:rPr>
              <a:t>لدي وقت فراغ</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أنا من بين</a:t>
            </a:r>
            <a:r>
              <a:rPr lang="ar-SA" dirty="0">
                <a:latin typeface="Arial"/>
                <a:cs typeface="Arial"/>
              </a:rPr>
              <a:t> </a:t>
            </a:r>
            <a:r>
              <a:rPr lang="ar-SA" sz="1200" kern="1200" dirty="0">
                <a:solidFill>
                  <a:schemeClr val="tx1"/>
                </a:solidFill>
                <a:effectLst/>
                <a:latin typeface="Arial"/>
                <a:cs typeface="Arial"/>
              </a:rPr>
              <a:t>أول من يتحدثون في الاجتماعات</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أطفالي يحملون اسم عائلتي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أنا لا أخشى عموماً من التعرض لاعتداء جنسي أو اغتصاب</a:t>
            </a:r>
            <a:br>
              <a:rPr dirty="0"/>
            </a:br>
            <a:r>
              <a:rPr lang="ar-SA" sz="1200" kern="1200" dirty="0">
                <a:solidFill>
                  <a:schemeClr val="tx1"/>
                </a:solidFill>
                <a:effectLst/>
                <a:latin typeface="Arial"/>
                <a:cs typeface="Arial"/>
              </a:rPr>
              <a:t>زوجي/زوجتي (أو أي شخص آخر) يعتني/تعتني بأطفالي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أستطيع ارتداء أي ملابس أحب دون خوف من الاعتداء الجنسي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أنا من نفس الجنس مثل الشرطة وقادة المجتمع والزعماء الدينيين</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لقد أتيحت لي فرصة الحصول على تعليم</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أقرر متى أقيم العلاقات الجنسية مع شريكي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يمكنني الحصول على الخدمات دون أن أجبر على الانخراط في الأعمال الجنسية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لدي الأولوية في استخدام موارد الأسرة مثل الدراجات أو الدراجات النارية أو السيارات</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لست مضطراً إلى التبرير لشريكي عن مكان وجودي أو كيف أقضى وقتي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يتم الاستماع إليّ بشكلٍ عام من قبل القادة في مجتمعي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يمكنني تحديد متى يمكنني إنجاب الأطفال وعددهم</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أستطيع ترك زوجتي/زوجي إذا كان يهدد/تهدد سلامتي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إذا ارتكبت جريمة ضدي، فستستمع الشرطة إلى قضيتي</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أستطيع أن أذهب إلى الشرطة وألا أكون قلقاً بشأن التهديد بالاعتقال أو العنف</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أستطيع السفر إلى أي مكان أحب دون مرافق</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*أدر نشاط استخلاص المعلومات باستخدام أسئلة المناقشة التالية.*</a:t>
            </a:r>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i="0" kern="1200" dirty="0">
                <a:solidFill>
                  <a:schemeClr val="tx1"/>
                </a:solidFill>
                <a:effectLst/>
                <a:latin typeface="Arial"/>
                <a:cs typeface="Arial"/>
              </a:rPr>
              <a:t>ما الذي نراه في نهاية هذا التمرين؟ من الذي في المقدمة؟ من الذي يوجد في الخلف؟</a:t>
            </a:r>
            <a:r>
              <a:rPr lang="ar-SA" i="0" dirty="0">
                <a:latin typeface="Arial"/>
                <a:cs typeface="Arial"/>
              </a:rPr>
              <a:t> </a:t>
            </a:r>
            <a:r>
              <a:rPr lang="ar-SA" sz="1200" i="0" kern="1200" dirty="0">
                <a:solidFill>
                  <a:schemeClr val="tx1"/>
                </a:solidFill>
                <a:effectLst/>
                <a:latin typeface="Arial"/>
                <a:cs typeface="Arial"/>
              </a:rPr>
              <a:t>كيف كان شعورك بالتقدم للأمام؟ كيف كان شعورك بالبقاء في الخلف؟ ما الفروق التي لاحظتها بين النساء وبين الرجال؟ ماذا يعني هذا الفرق بالنسبة لك؟ </a:t>
            </a:r>
            <a:endParaRPr lang="ar-SA" sz="1200" i="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يتعلق هذا التمرين بالسلطة والامتياز اللذين يتمتع بهما الرجال في معظم المجتمعات، وذلك ببساطة بسبب عدم المساواة في الوضع والسلطة الممنوحة لهما عند الولادة. هذه الفروق لا تستند إلى المهارة أو الخبرة، بل هي تعود لعدم المساواة في السلطة الاجتماعية، والتي تخلدها الثقافات والأعراف. تعاني المرأة من عدم المساواة هذه طوال حياتها، ويُعد ذلك هو الأساس الذي يتطور بناءً عليه العنف ويستمر. بطبيعة الحال، ليس كل الرجال سواء، وليس كل النساء سواء. حتى داخل هذه المجموعات، توجد فروق كبيرة في السلطة والامتيازات - المرتبطة بالوضع، والقدرة البدنية، والثروة، وما إلى ذلك. ومع ذلك، حتى مع هذه الفروق ستلاحظ أن الرجال متقدمون عموماً بشكل أكبر بكثير من النساء.</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rtl="1"/>
            <a:endParaRPr lang="ar-SA" b="1" baseline="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من أجل فهم العنف المبني على النوع الاجتماعي، من المهم أيضاً فهم الأنواع المختلفة من السلطة وكيفية استخدامها. </a:t>
            </a:r>
            <a:r>
              <a:rPr lang="ar-SA" b="1" baseline="0" dirty="0">
                <a:latin typeface="Arial"/>
                <a:cs typeface="Arial"/>
              </a:rPr>
              <a:t>*اسأل المجموعة عما تعنيه السلطة بالنسبة لهم. واجمع بعض الاقتراحات من المشاركين.*</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dirty="0"/>
          </a:p>
        </p:txBody>
      </p:sp>
    </p:spTree>
    <p:extLst>
      <p:ext uri="{BB962C8B-B14F-4D97-AF65-F5344CB8AC3E}">
        <p14:creationId xmlns:p14="http://schemas.microsoft.com/office/powerpoint/2010/main" val="691480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من أجل فهم العنف المبني على النوع الاجتماعي، من المهم أيضاً فهم الأنواع المختلفة من السلطة وكيفية استخدامها. السلطة على شخص آخر تعني السلطة التي يستخدمها أحد الأشخاص أو المجموعات للسيطرة على شخص آخر أو مجموعة أخرى؛ وتعني أيضاً السلطة لفرض قرارات على الآخرين وترتبط ارتباطاً وثيقاً بالوضع الاجتماعي.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*اطلب مثالاً. وإذا لم يتم تقديم أي أمثلة، فيمكن استخدام ما يلي (أو غيرها من سياقك)*:</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r>
              <a:rPr lang="ar-SA">
                <a:latin typeface="Arial"/>
                <a:cs typeface="Arial"/>
              </a:rPr>
              <a:t>قيام أولياء الأمور بفرض قرارات على أطفالهم</a:t>
            </a:r>
          </a:p>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r>
              <a:rPr lang="ar-SA">
                <a:latin typeface="Arial"/>
                <a:cs typeface="Arial"/>
              </a:rPr>
              <a:t>قيام شرطي باعتقال أحد المجرمين</a:t>
            </a:r>
          </a:p>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r>
              <a:rPr lang="ar-SA">
                <a:latin typeface="Arial"/>
                <a:cs typeface="Arial"/>
              </a:rPr>
              <a:t>رجل يقرر كيف سيتم إنفاق دخل زوجته</a:t>
            </a: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dirty="0"/>
          </a:p>
        </p:txBody>
      </p:sp>
    </p:spTree>
    <p:extLst>
      <p:ext uri="{BB962C8B-B14F-4D97-AF65-F5344CB8AC3E}">
        <p14:creationId xmlns:p14="http://schemas.microsoft.com/office/powerpoint/2010/main" val="773423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السلطة الداخلية هي السلطة التي تنشأ من داخل أنفسنا عندما ندرك القدرة المتساوية لكل واحد منا على التأثير إيجابياً على حياتنا والمجتمع</a:t>
            </a: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*اطلب مثالاً. وإذا لم يتم تقديم أي أمثلة، فيمكن استخدام ما يلي (أو غيره من سياقك)*:</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r>
              <a:rPr lang="ar-SA">
                <a:latin typeface="Arial"/>
                <a:cs typeface="Arial"/>
              </a:rPr>
              <a:t>السلطة لاختيار العواطف وردود الفعل</a:t>
            </a:r>
          </a:p>
          <a:p>
            <a:pPr marL="171450" marR="0" indent="-171450" algn="r" defTabSz="914400" rtl="1" eaLnBrk="1" fontAlgn="auto" latinLnBrk="0" hangingPunct="1">
              <a:lnSpc>
                <a:spcPct val="100000"/>
              </a:lnSpc>
              <a:spcBef>
                <a:spcPts val="0"/>
              </a:spcBef>
              <a:spcAft>
                <a:spcPts val="0"/>
              </a:spcAft>
              <a:buClrTx/>
              <a:buSzTx/>
              <a:buFont typeface="Arial" charset="0"/>
              <a:buChar char="•"/>
              <a:tabLst/>
              <a:defRPr/>
            </a:pPr>
            <a:r>
              <a:rPr lang="ar-SA">
                <a:latin typeface="Arial"/>
                <a:cs typeface="Arial"/>
              </a:rPr>
              <a:t>السلطة لاختيار ما أعتقد وأشعر به</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dirty="0"/>
          </a:p>
        </p:txBody>
      </p:sp>
    </p:spTree>
    <p:extLst>
      <p:ext uri="{BB962C8B-B14F-4D97-AF65-F5344CB8AC3E}">
        <p14:creationId xmlns:p14="http://schemas.microsoft.com/office/powerpoint/2010/main" val="1180327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السلطة المشتركة تعني السلطة التي يتم الشعور بها عندما يجتمع اثنان أو أكثر من الأشخاص معاً لفعل شيء لا يستطيعون القيام به بمفردهم؛ وتتضمن أيضاً ضم قدرتنا مع الأفراد وكذلك الجماعات للرد على الظلم</a:t>
            </a: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*اطلب مثالاً. وإذا لم يتم تقديم أي أمثلة، فيمكن استخدام ما يلي (أو غيره من سياقك)*:</a:t>
            </a:r>
          </a:p>
          <a:p>
            <a:pPr rtl="1"/>
            <a:endParaRPr lang="ar-SA" dirty="0"/>
          </a:p>
          <a:p>
            <a:pPr marL="171450" indent="-171450" algn="r" rtl="1">
              <a:buFont typeface="Arial" charset="0"/>
              <a:buChar char="•"/>
            </a:pPr>
            <a:r>
              <a:rPr lang="ar-SA">
                <a:latin typeface="Arial"/>
                <a:cs typeface="Arial"/>
              </a:rPr>
              <a:t>تجمع النساء معاً لصنع منتجات لا يمكن لكلٍ منهن صناعتها بمفردها</a:t>
            </a:r>
          </a:p>
          <a:p>
            <a:pPr marL="171450" indent="-171450" algn="r" rtl="1">
              <a:buFont typeface="Arial" charset="0"/>
              <a:buChar char="•"/>
            </a:pPr>
            <a:r>
              <a:rPr lang="ar-SA">
                <a:latin typeface="Arial"/>
                <a:cs typeface="Arial"/>
              </a:rPr>
              <a:t>مجموعة من الناس يجتمعون للاحتجاج على قرار أحد زعماء المجتمع</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dirty="0"/>
          </a:p>
        </p:txBody>
      </p:sp>
    </p:spTree>
    <p:extLst>
      <p:ext uri="{BB962C8B-B14F-4D97-AF65-F5344CB8AC3E}">
        <p14:creationId xmlns:p14="http://schemas.microsoft.com/office/powerpoint/2010/main" val="86901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السلطة لأجل هي الاعتقاد والتصرفات التي يستخدمها الأفراد والجماعات لخلق تغيير إيجابي، وهي أيضاً عندما يعمل الأفراد بشكل استباقي لضمان تمتع جميع أفراد المجتمع بكامل طيف حقوق الإنسان وقدرتهم على تحقيق كامل إمكاناتهم.</a:t>
            </a:r>
          </a:p>
          <a:p>
            <a:pPr marL="0" indent="0" algn="r" rtl="1">
              <a:buNone/>
            </a:pPr>
            <a:r>
              <a:rPr lang="ar-SA">
                <a:latin typeface="Arial"/>
                <a:cs typeface="Arial"/>
              </a:rPr>
              <a:t>كل شخص لديه سلطة للقيام بالأشياء حتى وإن كان غير قادر على التعبير عنها خارجياً. </a:t>
            </a:r>
          </a:p>
          <a:p>
            <a:pPr marL="0" indent="0" rtl="1">
              <a:buNone/>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*اطلب مثالاً. وإذا لم يتم تقديم أي أمثلة، فيمكن استخدام ما يلي (أو غيره من سياقك)*:</a:t>
            </a:r>
          </a:p>
          <a:p>
            <a:pPr marL="0" indent="0" rtl="1">
              <a:buNone/>
            </a:pPr>
            <a:endParaRPr lang="ar-SA" dirty="0"/>
          </a:p>
          <a:p>
            <a:pPr marL="171450" indent="-171450" algn="r" rtl="1">
              <a:buFont typeface="Arial" charset="0"/>
              <a:buChar char="•"/>
            </a:pPr>
            <a:r>
              <a:rPr lang="ar-SA">
                <a:latin typeface="Arial"/>
                <a:cs typeface="Arial"/>
              </a:rPr>
              <a:t>قدرتك على التصرف، حتى وإن كانت محدودة. على سبيل المثال، يمكنك اختيار الوقت المناسب للذهاب إلى السرير الليلة. </a:t>
            </a:r>
          </a:p>
          <a:p>
            <a:pPr marL="171450" indent="-171450" algn="r" rtl="1">
              <a:buFont typeface="Arial" charset="0"/>
              <a:buChar char="•"/>
            </a:pPr>
            <a:r>
              <a:rPr lang="ar-SA">
                <a:latin typeface="Arial"/>
                <a:cs typeface="Arial"/>
              </a:rPr>
              <a:t>يمكنك اختيار الملابس التي سترتديها</a:t>
            </a:r>
          </a:p>
          <a:p>
            <a:pPr marL="171450" indent="-171450" algn="r" rtl="1">
              <a:buFont typeface="Arial" charset="0"/>
              <a:buChar char="•"/>
            </a:pPr>
            <a:r>
              <a:rPr lang="ar-SA">
                <a:latin typeface="Arial"/>
                <a:cs typeface="Arial"/>
              </a:rPr>
              <a:t>يمكنك اختيار التصرف بطريقة إيجابية أو سلبية تجاه الآخرين</a:t>
            </a:r>
          </a:p>
          <a:p>
            <a:pPr marL="171450" indent="-171450" rtl="1">
              <a:buFont typeface="Arial" charset="0"/>
              <a:buChar char="•"/>
            </a:pPr>
            <a:endParaRPr lang="ar-SA" baseline="0" dirty="0"/>
          </a:p>
          <a:p>
            <a:pPr marL="171450" indent="-171450" rtl="1">
              <a:buFont typeface="Arial" charset="0"/>
              <a:buChar char="•"/>
            </a:pPr>
            <a:endParaRPr lang="ar-SA" dirty="0"/>
          </a:p>
          <a:p>
            <a:pPr marL="0" indent="0" algn="r" rtl="1">
              <a:buNone/>
            </a:pPr>
            <a:r>
              <a:rPr lang="ar-SA" b="1" dirty="0">
                <a:latin typeface="Arial"/>
                <a:cs typeface="Arial"/>
              </a:rPr>
              <a:t>*اسأل المشاركين عن أنواع السلطة التي يعتقدون أنها لديهم.* </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dirty="0"/>
          </a:p>
        </p:txBody>
      </p:sp>
    </p:spTree>
    <p:extLst>
      <p:ext uri="{BB962C8B-B14F-4D97-AF65-F5344CB8AC3E}">
        <p14:creationId xmlns:p14="http://schemas.microsoft.com/office/powerpoint/2010/main" val="163214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1223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flipV="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2062" y="1482075"/>
            <a:ext cx="10441516"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pPr algn="r" rtl="1"/>
            <a:r>
              <a:rPr lang="ar-SA" sz="3400" b="1" dirty="0">
                <a:latin typeface="Arial"/>
                <a:cs typeface="Arial"/>
              </a:rPr>
              <a:t>التدريب على إدارة حالات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192" y="2615271"/>
            <a:ext cx="4769556" cy="1545564"/>
          </a:xfrm>
        </p:spPr>
        <p:txBody>
          <a:bodyPr/>
          <a:lstStyle/>
          <a:p>
            <a:pPr rtl="1"/>
            <a:r>
              <a:rPr lang="ar-SA" spc="0">
                <a:latin typeface="Arial"/>
                <a:cs typeface="Arial"/>
              </a:rPr>
              <a:t>سلطتي</a:t>
            </a:r>
          </a:p>
        </p:txBody>
      </p:sp>
      <p:pic>
        <p:nvPicPr>
          <p:cNvPr id="5" name="Picture 4"/>
          <p:cNvPicPr>
            <a:picLocks noChangeAspect="1"/>
          </p:cNvPicPr>
          <p:nvPr/>
        </p:nvPicPr>
        <p:blipFill>
          <a:blip r:embed="rId3" cstate="print"/>
          <a:stretch>
            <a:fillRect/>
          </a:stretch>
        </p:blipFill>
        <p:spPr>
          <a:xfrm>
            <a:off x="685995" y="1107370"/>
            <a:ext cx="4561367" cy="4561367"/>
          </a:xfrm>
          <a:prstGeom prst="rect">
            <a:avLst/>
          </a:prstGeom>
        </p:spPr>
      </p:pic>
    </p:spTree>
    <p:extLst>
      <p:ext uri="{BB962C8B-B14F-4D97-AF65-F5344CB8AC3E}">
        <p14:creationId xmlns:p14="http://schemas.microsoft.com/office/powerpoint/2010/main" val="1416113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النموذج البيئي</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8141672"/>
              </p:ext>
            </p:extLst>
          </p:nvPr>
        </p:nvGraphicFramePr>
        <p:xfrm>
          <a:off x="1023937" y="1813034"/>
          <a:ext cx="10043455" cy="44956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800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latin typeface="Arial"/>
                <a:cs typeface="Arial"/>
              </a:rPr>
              <a:t>أنواع وأمثلة من العنف المبني على النوع الاجتماعي</a:t>
            </a:r>
            <a:endParaRPr lang="ar-SA" spc="0" dirty="0"/>
          </a:p>
        </p:txBody>
      </p:sp>
      <p:sp>
        <p:nvSpPr>
          <p:cNvPr id="3" name="Content Placeholder 2"/>
          <p:cNvSpPr>
            <a:spLocks noGrp="1"/>
          </p:cNvSpPr>
          <p:nvPr>
            <p:ph idx="1"/>
          </p:nvPr>
        </p:nvSpPr>
        <p:spPr/>
        <p:txBody>
          <a:bodyPr>
            <a:normAutofit/>
          </a:bodyPr>
          <a:lstStyle/>
          <a:p>
            <a:pPr algn="ctr" rtl="1"/>
            <a:r>
              <a:rPr lang="ar-SA" sz="4000" spc="0" dirty="0">
                <a:latin typeface="Arial"/>
                <a:cs typeface="Arial"/>
              </a:rPr>
              <a:t>جسدي</a:t>
            </a:r>
          </a:p>
          <a:p>
            <a:pPr algn="ctr" rtl="1"/>
            <a:r>
              <a:rPr lang="ar-SA" sz="4000" spc="0" dirty="0">
                <a:latin typeface="Arial"/>
                <a:cs typeface="Arial"/>
              </a:rPr>
              <a:t>جنسي</a:t>
            </a:r>
          </a:p>
          <a:p>
            <a:pPr algn="ctr" rtl="1"/>
            <a:r>
              <a:rPr lang="ar-SA" sz="4000" spc="0" dirty="0">
                <a:latin typeface="Arial"/>
                <a:cs typeface="Arial"/>
              </a:rPr>
              <a:t>عاطفي/نفسي</a:t>
            </a:r>
          </a:p>
          <a:p>
            <a:pPr algn="ctr" rtl="1"/>
            <a:r>
              <a:rPr lang="ar-SA" sz="4000" spc="0" dirty="0">
                <a:latin typeface="Arial"/>
                <a:cs typeface="Arial"/>
              </a:rPr>
              <a:t>اقتصادي اجتماعي</a:t>
            </a:r>
          </a:p>
        </p:txBody>
      </p:sp>
    </p:spTree>
    <p:extLst>
      <p:ext uri="{BB962C8B-B14F-4D97-AF65-F5344CB8AC3E}">
        <p14:creationId xmlns:p14="http://schemas.microsoft.com/office/powerpoint/2010/main" val="2056908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a:latin typeface="Arial"/>
                <a:cs typeface="Arial"/>
              </a:rPr>
              <a:t>هل توجد نقاط بحاجة للتوضيح؟</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a:latin typeface="Arial"/>
                <a:cs typeface="Arial"/>
              </a:rPr>
              <a:t>هل توجد أفكار؟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z="5400" spc="0" dirty="0">
                <a:latin typeface="Arial"/>
                <a:cs typeface="Arial"/>
              </a:rPr>
              <a:t>السلطة والعنف المبني على النوع الاجتماعي</a:t>
            </a: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a:latin typeface="Arial"/>
                <a:cs typeface="Arial"/>
              </a:rPr>
              <a:t>الوحدة 2</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221" y="2419659"/>
            <a:ext cx="4769556" cy="1545564"/>
          </a:xfrm>
        </p:spPr>
        <p:txBody>
          <a:bodyPr/>
          <a:lstStyle/>
          <a:p>
            <a:pPr rtl="1"/>
            <a:r>
              <a:rPr lang="ar-SA" spc="0">
                <a:latin typeface="Arial"/>
                <a:cs typeface="Arial"/>
              </a:rPr>
              <a:t>الأهداف </a:t>
            </a:r>
          </a:p>
        </p:txBody>
      </p:sp>
      <p:sp>
        <p:nvSpPr>
          <p:cNvPr id="5" name="Content Placeholder 4"/>
          <p:cNvSpPr>
            <a:spLocks noGrp="1"/>
          </p:cNvSpPr>
          <p:nvPr>
            <p:ph idx="1"/>
          </p:nvPr>
        </p:nvSpPr>
        <p:spPr>
          <a:xfrm>
            <a:off x="808567" y="860778"/>
            <a:ext cx="4478866" cy="5053469"/>
          </a:xfrm>
        </p:spPr>
        <p:txBody>
          <a:bodyPr/>
          <a:lstStyle/>
          <a:p>
            <a:pPr marL="171450" lvl="0" indent="-171450" algn="r" rtl="1">
              <a:buFont typeface="Arial" charset="0"/>
              <a:buChar char="•"/>
            </a:pPr>
            <a:r>
              <a:rPr lang="ar-SA" dirty="0">
                <a:latin typeface="Arial"/>
                <a:cs typeface="Arial"/>
              </a:rPr>
              <a:t>استكشاف الأنواع المختلفة للسلطة وأوجه الضعف في المجتمع</a:t>
            </a:r>
          </a:p>
          <a:p>
            <a:pPr marL="171450" lvl="0" indent="-171450" algn="r" rtl="1">
              <a:buFont typeface="Arial" charset="0"/>
              <a:buChar char="•"/>
            </a:pPr>
            <a:r>
              <a:rPr lang="ar-SA" dirty="0">
                <a:latin typeface="Arial"/>
                <a:cs typeface="Arial"/>
              </a:rPr>
              <a:t>فهم أنواع العنف المبني على النوع الاجتماعي</a:t>
            </a:r>
          </a:p>
          <a:p>
            <a:pPr marL="171450" lvl="0" indent="-171450" algn="r" rtl="1">
              <a:buFont typeface="Arial" charset="0"/>
              <a:buChar char="•"/>
            </a:pPr>
            <a:r>
              <a:rPr lang="ar-SA" dirty="0">
                <a:latin typeface="Arial"/>
                <a:cs typeface="Arial"/>
              </a:rPr>
              <a:t>استكشاف القوى التي تشكل وتعزز العنف المبني على النوع الاجتماعي </a:t>
            </a:r>
          </a:p>
          <a:p>
            <a:pPr rtl="1"/>
            <a:endParaRPr lang="ar-SA"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a:latin typeface="Arial"/>
                <a:cs typeface="Arial"/>
              </a:rPr>
              <a:t>تمرين - التمهيد للسلطة وأوجه الضعف</a:t>
            </a:r>
          </a:p>
        </p:txBody>
      </p:sp>
      <p:sp>
        <p:nvSpPr>
          <p:cNvPr id="4" name="Content Placeholder 3"/>
          <p:cNvSpPr>
            <a:spLocks noGrp="1"/>
          </p:cNvSpPr>
          <p:nvPr>
            <p:ph idx="1"/>
          </p:nvPr>
        </p:nvSpPr>
        <p:spPr/>
        <p:txBody>
          <a:bodyPr/>
          <a:lstStyle/>
          <a:p>
            <a:endParaRPr lang="en-US"/>
          </a:p>
        </p:txBody>
      </p:sp>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99042" l="0" r="99521">
                        <a14:foregroundMark x1="19169" y1="46805" x2="19169" y2="46805"/>
                        <a14:foregroundMark x1="38978" y1="23962" x2="38978" y2="23962"/>
                        <a14:foregroundMark x1="25240" y1="23962" x2="25240" y2="23962"/>
                        <a14:foregroundMark x1="16613" y1="23962" x2="16613" y2="23962"/>
                        <a14:foregroundMark x1="9425" y1="30032" x2="9425" y2="30032"/>
                        <a14:foregroundMark x1="5431" y1="34665" x2="5431" y2="34665"/>
                        <a14:foregroundMark x1="64377" y1="5112" x2="64377" y2="5112"/>
                        <a14:foregroundMark x1="75080" y1="10224" x2="75080" y2="10224"/>
                        <a14:foregroundMark x1="82268" y1="14217" x2="82268" y2="14217"/>
                        <a14:foregroundMark x1="88818" y1="15815" x2="88818" y2="15815"/>
                        <a14:foregroundMark x1="93930" y1="20927" x2="93930" y2="20927"/>
                      </a14:backgroundRemoval>
                    </a14:imgEffect>
                  </a14:imgLayer>
                </a14:imgProps>
              </a:ext>
            </a:extLst>
          </a:blip>
          <a:stretch>
            <a:fillRect/>
          </a:stretch>
        </p:blipFill>
        <p:spPr>
          <a:xfrm>
            <a:off x="3347483" y="1912088"/>
            <a:ext cx="4180367" cy="4180367"/>
          </a:xfrm>
          <a:prstGeom prst="rect">
            <a:avLst/>
          </a:prstGeom>
        </p:spPr>
      </p:pic>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21688" y="2419659"/>
            <a:ext cx="4769556" cy="1545564"/>
          </a:xfrm>
        </p:spPr>
        <p:txBody>
          <a:bodyPr/>
          <a:lstStyle/>
          <a:p>
            <a:pPr rtl="1"/>
            <a:r>
              <a:rPr lang="ar-SA" spc="0" dirty="0">
                <a:latin typeface="Arial"/>
                <a:cs typeface="Arial"/>
              </a:rPr>
              <a:t>السلطة</a:t>
            </a:r>
            <a:endParaRPr spc="0" dirty="0"/>
          </a:p>
        </p:txBody>
      </p:sp>
      <p:sp>
        <p:nvSpPr>
          <p:cNvPr id="3" name="TextBox 2"/>
          <p:cNvSpPr txBox="1"/>
          <p:nvPr/>
        </p:nvSpPr>
        <p:spPr>
          <a:xfrm>
            <a:off x="2335618" y="0"/>
            <a:ext cx="1424763" cy="6247864"/>
          </a:xfrm>
          <a:prstGeom prst="rect">
            <a:avLst/>
          </a:prstGeom>
          <a:noFill/>
        </p:spPr>
        <p:txBody>
          <a:bodyPr wrap="square" rtlCol="0">
            <a:spAutoFit/>
          </a:bodyPr>
          <a:lstStyle/>
          <a:p>
            <a:pPr algn="r" rtl="1"/>
            <a:r>
              <a:rPr lang="ar-SA" sz="40000" dirty="0">
                <a:latin typeface="Arial"/>
                <a:cs typeface="Arial"/>
              </a:rPr>
              <a:t>؟</a:t>
            </a:r>
          </a:p>
        </p:txBody>
      </p:sp>
    </p:spTree>
    <p:extLst>
      <p:ext uri="{BB962C8B-B14F-4D97-AF65-F5344CB8AC3E}">
        <p14:creationId xmlns:p14="http://schemas.microsoft.com/office/powerpoint/2010/main" val="952795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7098" y="945701"/>
            <a:ext cx="4769556" cy="1545564"/>
          </a:xfrm>
        </p:spPr>
        <p:txBody>
          <a:bodyPr/>
          <a:lstStyle/>
          <a:p>
            <a:pPr rtl="1"/>
            <a:r>
              <a:rPr lang="ar-SA" spc="0" dirty="0">
                <a:latin typeface="Arial"/>
                <a:cs typeface="Arial"/>
              </a:rPr>
              <a:t>السلطة على شخص آخر</a:t>
            </a:r>
          </a:p>
        </p:txBody>
      </p:sp>
      <p:sp>
        <p:nvSpPr>
          <p:cNvPr id="3" name="Content Placeholder 2"/>
          <p:cNvSpPr>
            <a:spLocks noGrp="1"/>
          </p:cNvSpPr>
          <p:nvPr>
            <p:ph idx="1"/>
          </p:nvPr>
        </p:nvSpPr>
        <p:spPr>
          <a:xfrm>
            <a:off x="753532" y="860778"/>
            <a:ext cx="4478866" cy="5053469"/>
          </a:xfrm>
        </p:spPr>
        <p:txBody>
          <a:bodyPr/>
          <a:lstStyle/>
          <a:p>
            <a:pPr algn="r" rtl="1" eaLnBrk="1" hangingPunct="1">
              <a:buClr>
                <a:srgbClr val="0092BA"/>
              </a:buClr>
              <a:buFont typeface="Wingdings" panose="05000000000000000000" pitchFamily="2" charset="2"/>
              <a:buChar char=""/>
            </a:pPr>
            <a:r>
              <a:rPr lang="ar-SA" dirty="0">
                <a:solidFill>
                  <a:schemeClr val="tx1"/>
                </a:solidFill>
                <a:latin typeface="Arial" panose="020B0604020202020204" pitchFamily="34" charset="0"/>
                <a:cs typeface="+mn-cs"/>
              </a:rPr>
              <a:t>السلطة على شخص آخر تعني السلطة التي يستخدمها أحد الأشخاص أو المجموعات للسيطرة على شخص آخر أو مجموعة أخرى، وتعني أيضاً السلطة لفرض قرارات على الآخرين وترتبط ارتباطاً وثيقاً بالوضع الاجتماعي</a:t>
            </a:r>
          </a:p>
        </p:txBody>
      </p:sp>
      <p:cxnSp>
        <p:nvCxnSpPr>
          <p:cNvPr id="11" name="Straight Connector 10"/>
          <p:cNvCxnSpPr/>
          <p:nvPr/>
        </p:nvCxnSpPr>
        <p:spPr>
          <a:xfrm>
            <a:off x="2770186" y="4552951"/>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769138" y="4725084"/>
            <a:ext cx="57150" cy="904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769138" y="4638675"/>
            <a:ext cx="62961" cy="91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763328" y="4815571"/>
            <a:ext cx="62960" cy="958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028" name="Picture 4" descr="http://cliparts.co/cliparts/8iG/6ky/8iG6kyK5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81591" y="2741160"/>
            <a:ext cx="1607024" cy="3849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6436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1861" y="245660"/>
            <a:ext cx="4769556" cy="1545564"/>
          </a:xfrm>
        </p:spPr>
        <p:txBody>
          <a:bodyPr/>
          <a:lstStyle/>
          <a:p>
            <a:pPr rtl="1"/>
            <a:r>
              <a:rPr lang="ar-SA" spc="0" dirty="0">
                <a:latin typeface="Arial"/>
                <a:cs typeface="Arial"/>
              </a:rPr>
              <a:t>السلطة الداخلية</a:t>
            </a:r>
          </a:p>
        </p:txBody>
      </p:sp>
      <p:sp>
        <p:nvSpPr>
          <p:cNvPr id="3" name="Content Placeholder 2"/>
          <p:cNvSpPr>
            <a:spLocks noGrp="1"/>
          </p:cNvSpPr>
          <p:nvPr>
            <p:ph idx="1"/>
          </p:nvPr>
        </p:nvSpPr>
        <p:spPr>
          <a:xfrm>
            <a:off x="812800" y="860778"/>
            <a:ext cx="4478866" cy="5053469"/>
          </a:xfrm>
        </p:spPr>
        <p:txBody>
          <a:bodyPr/>
          <a:lstStyle/>
          <a:p>
            <a:pPr algn="r" rtl="1" eaLnBrk="1" hangingPunct="1">
              <a:buClr>
                <a:srgbClr val="0092BA"/>
              </a:buClr>
              <a:buFont typeface="Wingdings" panose="05000000000000000000" pitchFamily="2" charset="2"/>
              <a:buChar char=""/>
            </a:pPr>
            <a:r>
              <a:rPr lang="ar-SA" dirty="0">
                <a:latin typeface="Arial"/>
                <a:cs typeface="Arial"/>
              </a:rPr>
              <a:t>ا</a:t>
            </a:r>
            <a:r>
              <a:rPr lang="ar-SA" dirty="0">
                <a:solidFill>
                  <a:schemeClr val="tx1"/>
                </a:solidFill>
                <a:latin typeface="Arial" panose="020B0604020202020204" pitchFamily="34" charset="0"/>
                <a:cs typeface="+mn-cs"/>
              </a:rPr>
              <a:t>لسلطة الداخلية هي السلطة التي تنشأ من داخل أنفسنا عندما ندرك القدرة المتساوية لكل واحد منا على التأثير إيجابياً على حياتنا والمجتمع</a:t>
            </a:r>
          </a:p>
        </p:txBody>
      </p:sp>
      <p:pic>
        <p:nvPicPr>
          <p:cNvPr id="4100" name="Picture 4" descr="https://cdn1.iconfinder.com/data/icons/human-6/48/285-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4617" y="1556664"/>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51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5674" y="448969"/>
            <a:ext cx="4769556" cy="1545564"/>
          </a:xfrm>
        </p:spPr>
        <p:txBody>
          <a:bodyPr/>
          <a:lstStyle/>
          <a:p>
            <a:pPr rtl="1"/>
            <a:r>
              <a:rPr lang="ar-SA" spc="0" dirty="0">
                <a:latin typeface="Arial"/>
                <a:cs typeface="Arial"/>
              </a:rPr>
              <a:t>السلطة </a:t>
            </a:r>
            <a:r>
              <a:rPr lang="ar-EG" spc="0" dirty="0">
                <a:latin typeface="Arial"/>
                <a:cs typeface="Arial"/>
              </a:rPr>
              <a:t>المشتركة</a:t>
            </a:r>
            <a:endParaRPr dirty="0"/>
          </a:p>
        </p:txBody>
      </p:sp>
      <p:sp>
        <p:nvSpPr>
          <p:cNvPr id="3" name="Content Placeholder 2"/>
          <p:cNvSpPr>
            <a:spLocks noGrp="1"/>
          </p:cNvSpPr>
          <p:nvPr>
            <p:ph idx="1"/>
          </p:nvPr>
        </p:nvSpPr>
        <p:spPr>
          <a:xfrm>
            <a:off x="737809" y="860778"/>
            <a:ext cx="4478866" cy="5053469"/>
          </a:xfrm>
        </p:spPr>
        <p:txBody>
          <a:bodyPr>
            <a:normAutofit/>
          </a:bodyPr>
          <a:lstStyle/>
          <a:p>
            <a:pPr algn="r" rtl="1" eaLnBrk="1" hangingPunct="1">
              <a:buClr>
                <a:srgbClr val="0092BA"/>
              </a:buClr>
              <a:buFont typeface="Wingdings" panose="05000000000000000000" pitchFamily="2" charset="2"/>
              <a:buChar char=""/>
            </a:pPr>
            <a:r>
              <a:rPr lang="ar-SA" sz="2400" dirty="0">
                <a:latin typeface="Arial"/>
                <a:cs typeface="Arial"/>
              </a:rPr>
              <a:t>السلطة المشتركة تعني السلطة التي يتم الشعور بها عندما يجتمع اثنان أو أكثر من الأشخاص معاً لفعل شيء لا يستطيعون القيام به بمفردهم؛ وتتضمن أيضاً ضم قدرتنا مع الأفراد وكذلك الجماعات للرد على الظلم</a:t>
            </a:r>
          </a:p>
        </p:txBody>
      </p:sp>
      <p:pic>
        <p:nvPicPr>
          <p:cNvPr id="1026" name="Picture 2" descr="https://cdn1.iconfinder.com/data/icons/people-13/100/People1-33-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6699" y="1653762"/>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004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0911" y="0"/>
            <a:ext cx="4769556" cy="1545564"/>
          </a:xfrm>
        </p:spPr>
        <p:txBody>
          <a:bodyPr/>
          <a:lstStyle/>
          <a:p>
            <a:pPr rtl="1"/>
            <a:r>
              <a:rPr lang="ar-SA" spc="0" dirty="0">
                <a:latin typeface="Arial"/>
                <a:cs typeface="Arial"/>
              </a:rPr>
              <a:t>السلطة لأجل</a:t>
            </a:r>
          </a:p>
        </p:txBody>
      </p:sp>
      <p:sp>
        <p:nvSpPr>
          <p:cNvPr id="3" name="Content Placeholder 2"/>
          <p:cNvSpPr>
            <a:spLocks noGrp="1"/>
          </p:cNvSpPr>
          <p:nvPr>
            <p:ph idx="1"/>
          </p:nvPr>
        </p:nvSpPr>
        <p:spPr>
          <a:xfrm>
            <a:off x="852579" y="860778"/>
            <a:ext cx="4478866" cy="5053469"/>
          </a:xfrm>
        </p:spPr>
        <p:txBody>
          <a:bodyPr>
            <a:normAutofit/>
          </a:bodyPr>
          <a:lstStyle/>
          <a:p>
            <a:pPr algn="r" rtl="1" eaLnBrk="1" hangingPunct="1">
              <a:buClr>
                <a:srgbClr val="0092BA"/>
              </a:buClr>
              <a:buFont typeface="Wingdings" panose="05000000000000000000" pitchFamily="2" charset="2"/>
              <a:buChar char=""/>
            </a:pPr>
            <a:r>
              <a:rPr lang="ar-SA" dirty="0">
                <a:latin typeface="Arial"/>
                <a:cs typeface="Arial"/>
              </a:rPr>
              <a:t>السلطة لأجل هي الاعتقاد والتصرفات التي يستخدمها الأفراد والجماعات لخلق تغيير إيجابي، وهي أيضاً عندما يعمل الأفراد بشكل استباقي لضمان تمتع جميع أفراد المجتمع بكامل طيف حقوق الإنسان وقدرتهم على تحقيق كامل إمكاناتهم</a:t>
            </a:r>
          </a:p>
          <a:p>
            <a:pPr marL="0" indent="0" algn="r" rtl="1">
              <a:buNone/>
            </a:pPr>
            <a:r>
              <a:rPr lang="ar-SA" dirty="0">
                <a:latin typeface="Arial"/>
                <a:cs typeface="Arial"/>
              </a:rPr>
              <a:t>كل شخص لديه سلطة للقيام بالأشياء حتى وإن كان غير قادر على التعبير عنها داخلياً. </a:t>
            </a:r>
          </a:p>
        </p:txBody>
      </p:sp>
      <p:pic>
        <p:nvPicPr>
          <p:cNvPr id="3080"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4942" y="3236505"/>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8146" y="2151654"/>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5816" y="755671"/>
            <a:ext cx="3621494" cy="36214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s://cdn3.iconfinder.com/data/icons/vacation-4/32/vacation_26-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70956" y="2151653"/>
            <a:ext cx="3621494" cy="3621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65025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12312</TotalTime>
  <Words>1871</Words>
  <Application>Microsoft Office PowerPoint</Application>
  <PresentationFormat>Widescreen</PresentationFormat>
  <Paragraphs>196</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MS PGothic</vt:lpstr>
      <vt:lpstr>Arial</vt:lpstr>
      <vt:lpstr>Calibri</vt:lpstr>
      <vt:lpstr>Franklin Gothic Book</vt:lpstr>
      <vt:lpstr>Franklin Gothic Medium</vt:lpstr>
      <vt:lpstr>Tw Cen MT</vt:lpstr>
      <vt:lpstr>Wingdings</vt:lpstr>
      <vt:lpstr>Wingdings 3</vt:lpstr>
      <vt:lpstr>IRC-Module-Template-V2</vt:lpstr>
      <vt:lpstr>PowerPoint Presentation</vt:lpstr>
      <vt:lpstr>السلطة والعنف المبني على النوع الاجتماعي</vt:lpstr>
      <vt:lpstr>الأهداف </vt:lpstr>
      <vt:lpstr>تمرين - التمهيد للسلطة وأوجه الضعف</vt:lpstr>
      <vt:lpstr>السلطة</vt:lpstr>
      <vt:lpstr>السلطة على شخص آخر</vt:lpstr>
      <vt:lpstr>السلطة الداخلية</vt:lpstr>
      <vt:lpstr>السلطة المشتركة</vt:lpstr>
      <vt:lpstr>السلطة لأجل</vt:lpstr>
      <vt:lpstr>سلطتي</vt:lpstr>
      <vt:lpstr>النموذج البيئي</vt:lpstr>
      <vt:lpstr>أنواع وأمثلة من العنف المبني على النوع الاجتماعي</vt:lpstr>
      <vt:lpstr>الإنهاء</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Aguilera, Jessica (Capita Translation &amp; Interpreting)</cp:lastModifiedBy>
  <cp:revision>148</cp:revision>
  <dcterms:created xsi:type="dcterms:W3CDTF">2016-02-16T15:51:51Z</dcterms:created>
  <dcterms:modified xsi:type="dcterms:W3CDTF">2017-10-03T13:32:37Z</dcterms:modified>
</cp:coreProperties>
</file>